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oboto"/>
      <p:regular r:id="rId51"/>
      <p:bold r:id="rId52"/>
      <p:italic r:id="rId53"/>
      <p:boldItalic r:id="rId54"/>
    </p:embeddedFont>
    <p:embeddedFont>
      <p:font typeface="Albert Sans Medium"/>
      <p:regular r:id="rId55"/>
      <p:bold r:id="rId56"/>
      <p:italic r:id="rId57"/>
      <p:boldItalic r:id="rId58"/>
    </p:embeddedFont>
    <p:embeddedFont>
      <p:font typeface="Epilogue"/>
      <p:regular r:id="rId59"/>
      <p:bold r:id="rId60"/>
      <p:italic r:id="rId61"/>
      <p:boldItalic r:id="rId62"/>
    </p:embeddedFont>
    <p:embeddedFont>
      <p:font typeface="Albert Sans"/>
      <p:regular r:id="rId63"/>
      <p:bold r:id="rId64"/>
      <p:italic r:id="rId65"/>
      <p:boldItalic r:id="rId66"/>
    </p:embeddedFont>
    <p:embeddedFont>
      <p:font typeface="DM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DM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Epilogue-boldItalic.fntdata"/><Relationship Id="rId61" Type="http://schemas.openxmlformats.org/officeDocument/2006/relationships/font" Target="fonts/Epilogue-italic.fntdata"/><Relationship Id="rId20" Type="http://schemas.openxmlformats.org/officeDocument/2006/relationships/slide" Target="slides/slide15.xml"/><Relationship Id="rId64" Type="http://schemas.openxmlformats.org/officeDocument/2006/relationships/font" Target="fonts/AlbertSans-bold.fntdata"/><Relationship Id="rId63" Type="http://schemas.openxmlformats.org/officeDocument/2006/relationships/font" Target="fonts/AlbertSans-regular.fntdata"/><Relationship Id="rId22" Type="http://schemas.openxmlformats.org/officeDocument/2006/relationships/slide" Target="slides/slide17.xml"/><Relationship Id="rId66" Type="http://schemas.openxmlformats.org/officeDocument/2006/relationships/font" Target="fonts/AlbertSans-boldItalic.fntdata"/><Relationship Id="rId21" Type="http://schemas.openxmlformats.org/officeDocument/2006/relationships/slide" Target="slides/slide16.xml"/><Relationship Id="rId65" Type="http://schemas.openxmlformats.org/officeDocument/2006/relationships/font" Target="fonts/AlbertSans-italic.fntdata"/><Relationship Id="rId24" Type="http://schemas.openxmlformats.org/officeDocument/2006/relationships/slide" Target="slides/slide19.xml"/><Relationship Id="rId68" Type="http://schemas.openxmlformats.org/officeDocument/2006/relationships/font" Target="fonts/DMSans-bold.fntdata"/><Relationship Id="rId23" Type="http://schemas.openxmlformats.org/officeDocument/2006/relationships/slide" Target="slides/slide18.xml"/><Relationship Id="rId67" Type="http://schemas.openxmlformats.org/officeDocument/2006/relationships/font" Target="fonts/DMSans-regular.fntdata"/><Relationship Id="rId60" Type="http://schemas.openxmlformats.org/officeDocument/2006/relationships/font" Target="fonts/Epilogue-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AlbertSansMedium-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AlbertSansMedium-italic.fntdata"/><Relationship Id="rId12" Type="http://schemas.openxmlformats.org/officeDocument/2006/relationships/slide" Target="slides/slide7.xml"/><Relationship Id="rId56" Type="http://schemas.openxmlformats.org/officeDocument/2006/relationships/font" Target="fonts/AlbertSansMedium-bold.fntdata"/><Relationship Id="rId15" Type="http://schemas.openxmlformats.org/officeDocument/2006/relationships/slide" Target="slides/slide10.xml"/><Relationship Id="rId59" Type="http://schemas.openxmlformats.org/officeDocument/2006/relationships/font" Target="fonts/Epilogue-regular.fntdata"/><Relationship Id="rId14" Type="http://schemas.openxmlformats.org/officeDocument/2006/relationships/slide" Target="slides/slide9.xml"/><Relationship Id="rId58" Type="http://schemas.openxmlformats.org/officeDocument/2006/relationships/font" Target="fonts/AlbertSansMedium-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08dcbc7a6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08dcbc7a6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08dcbc7a6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08dcbc7a6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8a45e0b649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8a45e0b649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08dcbc7a6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08dcbc7a6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a45e0b64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a45e0b64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86e9caf529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86e9caf529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08dcbc7a6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08dcbc7a6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092385b9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092385b9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08dcbc7a6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08dcbc7a6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8a45e0b649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8a45e0b649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a45e0b64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8a45e0b64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8a45e0b649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8a45e0b649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8a45e0b649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8a45e0b649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08dcbc7a6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08dcbc7a6f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08dcbc7a6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08dcbc7a6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08dcbc7a6f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08dcbc7a6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8a45e0b649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8a45e0b649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8a45e0b649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8a45e0b649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8a45e0b649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8a45e0b649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8a45e0b64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8a45e0b64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8a45e0b649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8a45e0b649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8a45e0b649_0_1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8a45e0b64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8a45e0b649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8a45e0b649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8a45e0b649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8a45e0b649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8a45e0b649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8a45e0b649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8a45e0b64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8a45e0b64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description length principle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8a45e0b649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8a45e0b649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8a45e0b649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8a45e0b649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8a45e0b649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8a45e0b649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8a45e0b649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8a45e0b649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8a45e0b649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8a45e0b649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8a45e0b649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8a45e0b649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8a45e0b649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8a45e0b649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8a45e0b649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8a45e0b649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8a45e0b64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8a45e0b649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8bf5d3b6b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8bf5d3b6b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https://www.geeksforgeeks.org/linear-regression-python-implementation/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881b64627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881b64627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8a45e0b64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8a45e0b64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881b646271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881b646271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8a45e0b64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8a45e0b64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8a45e0b649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8a45e0b64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6" name="Shape 216"/>
        <p:cNvGrpSpPr/>
        <p:nvPr/>
      </p:nvGrpSpPr>
      <p:grpSpPr>
        <a:xfrm>
          <a:off x="0" y="0"/>
          <a:ext cx="0" cy="0"/>
          <a:chOff x="0" y="0"/>
          <a:chExt cx="0" cy="0"/>
        </a:xfrm>
      </p:grpSpPr>
      <p:sp>
        <p:nvSpPr>
          <p:cNvPr id="217" name="Google Shape;217;p3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0" name="Google Shape;220;p3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21" name="Google Shape;221;p3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2" name="Shape 222"/>
        <p:cNvGrpSpPr/>
        <p:nvPr/>
      </p:nvGrpSpPr>
      <p:grpSpPr>
        <a:xfrm>
          <a:off x="0" y="0"/>
          <a:ext cx="0" cy="0"/>
          <a:chOff x="0" y="0"/>
          <a:chExt cx="0" cy="0"/>
        </a:xfrm>
      </p:grpSpPr>
      <p:sp>
        <p:nvSpPr>
          <p:cNvPr id="223" name="Google Shape;223;p3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24" name="Google Shape;224;p3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5" name="Shape 225"/>
        <p:cNvGrpSpPr/>
        <p:nvPr/>
      </p:nvGrpSpPr>
      <p:grpSpPr>
        <a:xfrm>
          <a:off x="0" y="0"/>
          <a:ext cx="0" cy="0"/>
          <a:chOff x="0" y="0"/>
          <a:chExt cx="0" cy="0"/>
        </a:xfrm>
      </p:grpSpPr>
      <p:sp>
        <p:nvSpPr>
          <p:cNvPr id="226" name="Google Shape;226;p3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9" name="Google Shape;229;p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0" name="Google Shape;230;p3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1" name="Shape 231"/>
        <p:cNvGrpSpPr/>
        <p:nvPr/>
      </p:nvGrpSpPr>
      <p:grpSpPr>
        <a:xfrm>
          <a:off x="0" y="0"/>
          <a:ext cx="0" cy="0"/>
          <a:chOff x="0" y="0"/>
          <a:chExt cx="0" cy="0"/>
        </a:xfrm>
      </p:grpSpPr>
      <p:sp>
        <p:nvSpPr>
          <p:cNvPr id="232" name="Google Shape;232;p3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5" name="Google Shape;235;p3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6" name="Google Shape;236;p3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7" name="Google Shape;237;p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sp>
        <p:nvSpPr>
          <p:cNvPr id="239" name="Google Shape;239;p3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42" name="Google Shape;242;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7" name="Google Shape;247;p3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48" name="Google Shape;248;p3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9" name="Shape 249"/>
        <p:cNvGrpSpPr/>
        <p:nvPr/>
      </p:nvGrpSpPr>
      <p:grpSpPr>
        <a:xfrm>
          <a:off x="0" y="0"/>
          <a:ext cx="0" cy="0"/>
          <a:chOff x="0" y="0"/>
          <a:chExt cx="0" cy="0"/>
        </a:xfrm>
      </p:grpSpPr>
      <p:sp>
        <p:nvSpPr>
          <p:cNvPr id="250" name="Google Shape;250;p3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51" name="Google Shape;251;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2" name="Shape 252"/>
        <p:cNvGrpSpPr/>
        <p:nvPr/>
      </p:nvGrpSpPr>
      <p:grpSpPr>
        <a:xfrm>
          <a:off x="0" y="0"/>
          <a:ext cx="0" cy="0"/>
          <a:chOff x="0" y="0"/>
          <a:chExt cx="0" cy="0"/>
        </a:xfrm>
      </p:grpSpPr>
      <p:sp>
        <p:nvSpPr>
          <p:cNvPr id="253" name="Google Shape;253;p3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256" name="Google Shape;256;p3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7" name="Google Shape;257;p3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58" name="Google Shape;258;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9" name="Shape 259"/>
        <p:cNvGrpSpPr/>
        <p:nvPr/>
      </p:nvGrpSpPr>
      <p:grpSpPr>
        <a:xfrm>
          <a:off x="0" y="0"/>
          <a:ext cx="0" cy="0"/>
          <a:chOff x="0" y="0"/>
          <a:chExt cx="0" cy="0"/>
        </a:xfrm>
      </p:grpSpPr>
      <p:sp>
        <p:nvSpPr>
          <p:cNvPr id="260" name="Google Shape;260;p4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263" name="Google Shape;263;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64" name="Shape 264"/>
        <p:cNvGrpSpPr/>
        <p:nvPr/>
      </p:nvGrpSpPr>
      <p:grpSpPr>
        <a:xfrm>
          <a:off x="0" y="0"/>
          <a:ext cx="0" cy="0"/>
          <a:chOff x="0" y="0"/>
          <a:chExt cx="0" cy="0"/>
        </a:xfrm>
      </p:grpSpPr>
      <p:sp>
        <p:nvSpPr>
          <p:cNvPr id="265" name="Google Shape;265;p4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66" name="Google Shape;266;p4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7" name="Google Shape;267;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68" name="Shape 268"/>
        <p:cNvGrpSpPr/>
        <p:nvPr/>
      </p:nvGrpSpPr>
      <p:grpSpPr>
        <a:xfrm>
          <a:off x="0" y="0"/>
          <a:ext cx="0" cy="0"/>
          <a:chOff x="0" y="0"/>
          <a:chExt cx="0" cy="0"/>
        </a:xfrm>
      </p:grpSpPr>
      <p:sp>
        <p:nvSpPr>
          <p:cNvPr id="269" name="Google Shape;269;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12" name="Shape 212"/>
        <p:cNvGrpSpPr/>
        <p:nvPr/>
      </p:nvGrpSpPr>
      <p:grpSpPr>
        <a:xfrm>
          <a:off x="0" y="0"/>
          <a:ext cx="0" cy="0"/>
          <a:chOff x="0" y="0"/>
          <a:chExt cx="0" cy="0"/>
        </a:xfrm>
      </p:grpSpPr>
      <p:sp>
        <p:nvSpPr>
          <p:cNvPr id="213" name="Google Shape;213;p3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14" name="Google Shape;214;p3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15" name="Google Shape;215;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9.gif"/><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medium.com/geekculture/step-by-step-decision-tree-id3-algorithm-from-scratch-in-python-no-fancy-library-4822bbfdd88f"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4.gif"/><Relationship Id="rId4" Type="http://schemas.openxmlformats.org/officeDocument/2006/relationships/image" Target="../media/image1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3.gif"/><Relationship Id="rId4" Type="http://schemas.openxmlformats.org/officeDocument/2006/relationships/image" Target="../media/image11.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hyperlink" Target="https://github.com/husseinlopez/icd2023/blob/main/icd8.ipynb" TargetMode="External"/><Relationship Id="rId5" Type="http://schemas.openxmlformats.org/officeDocument/2006/relationships/image" Target="../media/image23.png"/><Relationship Id="rId6" Type="http://schemas.openxmlformats.org/officeDocument/2006/relationships/hyperlink" Target="https://github.com/husseinlopez/icd2024/blob/main/icd13.ipynb"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hyperlink" Target="https://github.com/husseinlopez/PythonDataScienceHandbook/tree/master/notebooks_v1" TargetMode="External"/><Relationship Id="rId5"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75" name="Google Shape;275;p43"/>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79" name="Google Shape;279;p43"/>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80" name="Google Shape;28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p43"/>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5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Árboles de decisión</a:t>
            </a:r>
            <a:endParaRPr b="1" sz="2800">
              <a:solidFill>
                <a:srgbClr val="112158"/>
              </a:solidFill>
              <a:latin typeface="Epilogue"/>
              <a:ea typeface="Epilogue"/>
              <a:cs typeface="Epilogue"/>
              <a:sym typeface="Epilogue"/>
            </a:endParaRPr>
          </a:p>
        </p:txBody>
      </p:sp>
      <p:sp>
        <p:nvSpPr>
          <p:cNvPr id="365" name="Google Shape;365;p5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algoritmo básico de aprendizaje de árboles de decisión, como el ID3 (Quinlan 1986) y su sucesor C4.5 (Quinlan 1993), utiliza una búsqueda codiciosa (</a:t>
            </a:r>
            <a:r>
              <a:rPr i="1" lang="en" sz="1600">
                <a:solidFill>
                  <a:schemeClr val="dk1"/>
                </a:solidFill>
                <a:latin typeface="Albert Sans"/>
                <a:ea typeface="Albert Sans"/>
                <a:cs typeface="Albert Sans"/>
                <a:sym typeface="Albert Sans"/>
              </a:rPr>
              <a:t>greedy</a:t>
            </a:r>
            <a:r>
              <a:rPr lang="en" sz="1600">
                <a:solidFill>
                  <a:schemeClr val="dk1"/>
                </a:solidFill>
                <a:latin typeface="Albert Sans"/>
                <a:ea typeface="Albert Sans"/>
                <a:cs typeface="Albert Sans"/>
                <a:sym typeface="Albert Sans"/>
              </a:rPr>
              <a:t>) de arriba hacia abajo a través del espacio de posibles árboles de decisión.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Este enfoque comienza con la pregunta de qué atributo debe ser probado en la raíz del árbol.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Para decidir esto, cada atributo se evalúa mediante una prueba estadística para determinar qué tan bien clasifica los ejemplos de entrenamiento.</a:t>
            </a:r>
            <a:r>
              <a:rPr lang="en" sz="1500">
                <a:solidFill>
                  <a:schemeClr val="dk1"/>
                </a:solidFill>
                <a:latin typeface="Albert Sans"/>
                <a:ea typeface="Albert Sans"/>
                <a:cs typeface="Albert Sans"/>
                <a:sym typeface="Albert Sans"/>
              </a:rPr>
              <a:t> </a:t>
            </a:r>
            <a:endParaRPr>
              <a:solidFill>
                <a:schemeClr val="dk1"/>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5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Árboles de decisión</a:t>
            </a:r>
            <a:endParaRPr b="1" sz="2800">
              <a:solidFill>
                <a:srgbClr val="112158"/>
              </a:solidFill>
              <a:latin typeface="Epilogue"/>
              <a:ea typeface="Epilogue"/>
              <a:cs typeface="Epilogue"/>
              <a:sym typeface="Epilogue"/>
            </a:endParaRPr>
          </a:p>
        </p:txBody>
      </p:sp>
      <p:sp>
        <p:nvSpPr>
          <p:cNvPr id="372" name="Google Shape;372;p5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mejor atributo se selecciona para ser probado en la raíz del árbol.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Después, se crea un nodo descendiente para cada valor posible de este atributo, y los ejemplos de entrenamiento se distribuyen al nodo correspondiente según su valor.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Este proceso se repite recursivamente en cada nodo descendiente, seleccionando el mejor atributo en cada punto del árbol, lo que constituye una búsqueda </a:t>
            </a:r>
            <a:r>
              <a:rPr i="1" lang="en" sz="1600">
                <a:solidFill>
                  <a:schemeClr val="dk1"/>
                </a:solidFill>
                <a:latin typeface="Albert Sans"/>
                <a:ea typeface="Albert Sans"/>
                <a:cs typeface="Albert Sans"/>
                <a:sym typeface="Albert Sans"/>
              </a:rPr>
              <a:t>greedy</a:t>
            </a:r>
            <a:r>
              <a:rPr lang="en" sz="1600">
                <a:solidFill>
                  <a:schemeClr val="dk1"/>
                </a:solidFill>
                <a:latin typeface="Albert Sans"/>
                <a:ea typeface="Albert Sans"/>
                <a:cs typeface="Albert Sans"/>
                <a:sym typeface="Albert Sans"/>
              </a:rPr>
              <a:t> sin retroceso para construir un árbol de decisión aceptable.</a:t>
            </a:r>
            <a:endParaRPr sz="1500">
              <a:solidFill>
                <a:schemeClr val="dk1"/>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5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Inducción </a:t>
            </a:r>
            <a:r>
              <a:rPr b="1" i="1" lang="en" sz="3000">
                <a:solidFill>
                  <a:srgbClr val="112158"/>
                </a:solidFill>
                <a:latin typeface="Epilogue"/>
                <a:ea typeface="Epilogue"/>
                <a:cs typeface="Epilogue"/>
                <a:sym typeface="Epilogue"/>
              </a:rPr>
              <a:t>Top-down</a:t>
            </a:r>
            <a:endParaRPr b="1" i="1" sz="3000">
              <a:solidFill>
                <a:srgbClr val="112158"/>
              </a:solidFill>
              <a:latin typeface="Epilogue"/>
              <a:ea typeface="Epilogue"/>
              <a:cs typeface="Epilogue"/>
              <a:sym typeface="Epilogue"/>
            </a:endParaRPr>
          </a:p>
        </p:txBody>
      </p:sp>
      <p:sp>
        <p:nvSpPr>
          <p:cNvPr id="379" name="Google Shape;379;p5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Epilogue"/>
                <a:ea typeface="Epilogue"/>
                <a:cs typeface="Epilogue"/>
                <a:sym typeface="Epilogue"/>
              </a:rPr>
              <a:t>Main loop:</a:t>
            </a:r>
            <a:endParaRPr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AutoNum type="arabicPeriod"/>
            </a:pPr>
            <a:r>
              <a:rPr b="1" lang="en" sz="1500">
                <a:solidFill>
                  <a:schemeClr val="dk1"/>
                </a:solidFill>
                <a:latin typeface="Epilogue"/>
                <a:ea typeface="Epilogue"/>
                <a:cs typeface="Epilogue"/>
                <a:sym typeface="Epilogue"/>
              </a:rPr>
              <a:t>A</a:t>
            </a:r>
            <a:r>
              <a:rPr lang="en" sz="1500">
                <a:solidFill>
                  <a:schemeClr val="dk1"/>
                </a:solidFill>
                <a:latin typeface="Epilogue"/>
                <a:ea typeface="Epilogue"/>
                <a:cs typeface="Epilogue"/>
                <a:sym typeface="Epilogue"/>
              </a:rPr>
              <a:t> ← the “best” decision attribute for next node.</a:t>
            </a:r>
            <a:endParaRPr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AutoNum type="arabicPeriod"/>
            </a:pPr>
            <a:r>
              <a:rPr lang="en" sz="1500">
                <a:solidFill>
                  <a:schemeClr val="dk1"/>
                </a:solidFill>
                <a:latin typeface="Epilogue"/>
                <a:ea typeface="Epilogue"/>
                <a:cs typeface="Epilogue"/>
                <a:sym typeface="Epilogue"/>
              </a:rPr>
              <a:t>Assign </a:t>
            </a:r>
            <a:r>
              <a:rPr b="1" lang="en" sz="1500">
                <a:solidFill>
                  <a:schemeClr val="dk1"/>
                </a:solidFill>
                <a:latin typeface="Epilogue"/>
                <a:ea typeface="Epilogue"/>
                <a:cs typeface="Epilogue"/>
                <a:sym typeface="Epilogue"/>
              </a:rPr>
              <a:t>A</a:t>
            </a:r>
            <a:r>
              <a:rPr lang="en" sz="1500">
                <a:solidFill>
                  <a:schemeClr val="dk1"/>
                </a:solidFill>
                <a:latin typeface="Epilogue"/>
                <a:ea typeface="Epilogue"/>
                <a:cs typeface="Epilogue"/>
                <a:sym typeface="Epilogue"/>
              </a:rPr>
              <a:t> as decision attribute for node.</a:t>
            </a:r>
            <a:endParaRPr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AutoNum type="arabicPeriod"/>
            </a:pPr>
            <a:r>
              <a:rPr lang="en" sz="1500">
                <a:solidFill>
                  <a:schemeClr val="dk1"/>
                </a:solidFill>
                <a:latin typeface="Epilogue"/>
                <a:ea typeface="Epilogue"/>
                <a:cs typeface="Epilogue"/>
                <a:sym typeface="Epilogue"/>
              </a:rPr>
              <a:t>For each value of </a:t>
            </a:r>
            <a:r>
              <a:rPr b="1" lang="en" sz="1500">
                <a:solidFill>
                  <a:schemeClr val="dk1"/>
                </a:solidFill>
                <a:latin typeface="Epilogue"/>
                <a:ea typeface="Epilogue"/>
                <a:cs typeface="Epilogue"/>
                <a:sym typeface="Epilogue"/>
              </a:rPr>
              <a:t>A</a:t>
            </a:r>
            <a:r>
              <a:rPr lang="en" sz="1500">
                <a:solidFill>
                  <a:schemeClr val="dk1"/>
                </a:solidFill>
                <a:latin typeface="Epilogue"/>
                <a:ea typeface="Epilogue"/>
                <a:cs typeface="Epilogue"/>
                <a:sym typeface="Epilogue"/>
              </a:rPr>
              <a:t>, create new descendant of node.</a:t>
            </a:r>
            <a:endParaRPr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AutoNum type="arabicPeriod"/>
            </a:pPr>
            <a:r>
              <a:rPr lang="en" sz="1500">
                <a:solidFill>
                  <a:schemeClr val="dk1"/>
                </a:solidFill>
                <a:latin typeface="Epilogue"/>
                <a:ea typeface="Epilogue"/>
                <a:cs typeface="Epilogue"/>
                <a:sym typeface="Epilogue"/>
              </a:rPr>
              <a:t>Sort training examples to leaf nodes.</a:t>
            </a:r>
            <a:endParaRPr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AutoNum type="arabicPeriod"/>
            </a:pPr>
            <a:r>
              <a:rPr lang="en" sz="1500">
                <a:solidFill>
                  <a:schemeClr val="dk1"/>
                </a:solidFill>
                <a:latin typeface="Epilogue"/>
                <a:ea typeface="Epilogue"/>
                <a:cs typeface="Epilogue"/>
                <a:sym typeface="Epilogue"/>
              </a:rPr>
              <a:t>If training examples perfectly classified, Then STOP.</a:t>
            </a:r>
            <a:endParaRPr sz="1500">
              <a:solidFill>
                <a:schemeClr val="dk1"/>
              </a:solidFill>
              <a:latin typeface="Epilogue"/>
              <a:ea typeface="Epilogue"/>
              <a:cs typeface="Epilogue"/>
              <a:sym typeface="Epilogue"/>
            </a:endParaRPr>
          </a:p>
          <a:p>
            <a:pPr indent="0" lvl="0" marL="457200" rtl="0" algn="l">
              <a:lnSpc>
                <a:spcPct val="115000"/>
              </a:lnSpc>
              <a:spcBef>
                <a:spcPts val="0"/>
              </a:spcBef>
              <a:spcAft>
                <a:spcPts val="0"/>
              </a:spcAft>
              <a:buNone/>
            </a:pPr>
            <a:r>
              <a:rPr lang="en" sz="1500">
                <a:solidFill>
                  <a:schemeClr val="dk1"/>
                </a:solidFill>
                <a:latin typeface="Epilogue"/>
                <a:ea typeface="Epilogue"/>
                <a:cs typeface="Epilogue"/>
                <a:sym typeface="Epilogue"/>
              </a:rPr>
              <a:t>Else iterate over new leaf nodes.</a:t>
            </a:r>
            <a:endParaRPr sz="1500">
              <a:solidFill>
                <a:schemeClr val="dk1"/>
              </a:solidFill>
              <a:latin typeface="Epilogue"/>
              <a:ea typeface="Epilogue"/>
              <a:cs typeface="Epilogue"/>
              <a:sym typeface="Epilog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5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¿Cuál atributo es el mejor clasificador?</a:t>
            </a:r>
            <a:endParaRPr b="1" sz="2800">
              <a:solidFill>
                <a:srgbClr val="112158"/>
              </a:solidFill>
              <a:latin typeface="Epilogue"/>
              <a:ea typeface="Epilogue"/>
              <a:cs typeface="Epilogue"/>
              <a:sym typeface="Epilogue"/>
            </a:endParaRPr>
          </a:p>
        </p:txBody>
      </p:sp>
      <p:sp>
        <p:nvSpPr>
          <p:cNvPr id="386" name="Google Shape;386;p5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elección principal en el algoritmo ID3 es seleccionar qué atributo probar en cada nodo del árbol.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desea elegir el atributo más útil para clasificar los ejemplos, ¿cuál es una buena medida cuantitativa del valor de un atributo?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propiedad estadística llamada </a:t>
            </a:r>
            <a:r>
              <a:rPr b="1" lang="en" sz="1600">
                <a:solidFill>
                  <a:schemeClr val="dk2"/>
                </a:solidFill>
                <a:latin typeface="Albert Sans"/>
                <a:ea typeface="Albert Sans"/>
                <a:cs typeface="Albert Sans"/>
                <a:sym typeface="Albert Sans"/>
              </a:rPr>
              <a:t>ganancia de información</a:t>
            </a:r>
            <a:r>
              <a:rPr lang="en" sz="1600">
                <a:solidFill>
                  <a:schemeClr val="dk1"/>
                </a:solidFill>
                <a:latin typeface="Albert Sans"/>
                <a:ea typeface="Albert Sans"/>
                <a:cs typeface="Albert Sans"/>
                <a:sym typeface="Albert Sans"/>
              </a:rPr>
              <a:t>, mide qué tan bien un atributo separa los ejemplos de entrenamiento según su clasificación objetivo.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ID3 utiliza esta medida para seleccionar entre los atributos candidatos en cada paso mientras construye el árbol.</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5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Entropía</a:t>
            </a:r>
            <a:endParaRPr b="1" sz="2800">
              <a:solidFill>
                <a:srgbClr val="112158"/>
              </a:solidFill>
              <a:latin typeface="Epilogue"/>
              <a:ea typeface="Epilogue"/>
              <a:cs typeface="Epilogue"/>
              <a:sym typeface="Epilogue"/>
            </a:endParaRPr>
          </a:p>
        </p:txBody>
      </p:sp>
      <p:sp>
        <p:nvSpPr>
          <p:cNvPr id="393" name="Google Shape;393;p56"/>
          <p:cNvSpPr txBox="1"/>
          <p:nvPr>
            <p:ph idx="2" type="subTitle"/>
          </p:nvPr>
        </p:nvSpPr>
        <p:spPr>
          <a:xfrm>
            <a:off x="713225" y="1896225"/>
            <a:ext cx="5073300" cy="1896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S</a:t>
            </a:r>
            <a:r>
              <a:rPr lang="en" sz="1500"/>
              <a:t> es una muestra de ejemplos de entrenamiento.</a:t>
            </a:r>
            <a:endParaRPr sz="1500"/>
          </a:p>
          <a:p>
            <a:pPr indent="-323850" lvl="0" marL="457200" rtl="0" algn="l">
              <a:spcBef>
                <a:spcPts val="0"/>
              </a:spcBef>
              <a:spcAft>
                <a:spcPts val="0"/>
              </a:spcAft>
              <a:buSzPts val="1500"/>
              <a:buChar char="●"/>
            </a:pPr>
            <a:r>
              <a:rPr b="1" lang="en" sz="1500"/>
              <a:t>S+</a:t>
            </a:r>
            <a:r>
              <a:rPr lang="en" sz="1500"/>
              <a:t> es la proporción de ejemplos positivos en S.</a:t>
            </a:r>
            <a:endParaRPr sz="1500"/>
          </a:p>
          <a:p>
            <a:pPr indent="-323850" lvl="0" marL="457200" rtl="0" algn="l">
              <a:spcBef>
                <a:spcPts val="0"/>
              </a:spcBef>
              <a:spcAft>
                <a:spcPts val="0"/>
              </a:spcAft>
              <a:buSzPts val="1500"/>
              <a:buChar char="●"/>
            </a:pPr>
            <a:r>
              <a:rPr b="1" lang="en" sz="1500"/>
              <a:t>S-</a:t>
            </a:r>
            <a:r>
              <a:rPr lang="en" sz="1500"/>
              <a:t> es la proporción de ejemplos negativos en S.</a:t>
            </a:r>
            <a:endParaRPr sz="1500"/>
          </a:p>
          <a:p>
            <a:pPr indent="-323850" lvl="0" marL="457200" rtl="0" algn="l">
              <a:spcBef>
                <a:spcPts val="0"/>
              </a:spcBef>
              <a:spcAft>
                <a:spcPts val="0"/>
              </a:spcAft>
              <a:buSzPts val="1500"/>
              <a:buChar char="●"/>
            </a:pPr>
            <a:r>
              <a:rPr lang="en" sz="1500"/>
              <a:t>La </a:t>
            </a:r>
            <a:r>
              <a:rPr b="1" lang="en" sz="1500"/>
              <a:t>entropía</a:t>
            </a:r>
            <a:r>
              <a:rPr lang="en" sz="1500"/>
              <a:t> mide la impureza de S.</a:t>
            </a:r>
            <a:endParaRPr sz="1500"/>
          </a:p>
        </p:txBody>
      </p:sp>
      <p:pic>
        <p:nvPicPr>
          <p:cNvPr descr="Entropy(S) \equiv - S_{\oplus} + log_2 S_{\oplus} - S_{\ominus} log_2 S_{\ominus}" id="394" name="Google Shape;394;p56"/>
          <p:cNvPicPr preferRelativeResize="0"/>
          <p:nvPr/>
        </p:nvPicPr>
        <p:blipFill>
          <a:blip r:embed="rId3">
            <a:alphaModFix/>
          </a:blip>
          <a:stretch>
            <a:fillRect/>
          </a:stretch>
        </p:blipFill>
        <p:spPr>
          <a:xfrm>
            <a:off x="1428850" y="3442950"/>
            <a:ext cx="3642058" cy="223775"/>
          </a:xfrm>
          <a:prstGeom prst="rect">
            <a:avLst/>
          </a:prstGeom>
          <a:noFill/>
          <a:ln>
            <a:noFill/>
          </a:ln>
        </p:spPr>
      </p:pic>
      <p:pic>
        <p:nvPicPr>
          <p:cNvPr id="395" name="Google Shape;395;p56"/>
          <p:cNvPicPr preferRelativeResize="0"/>
          <p:nvPr/>
        </p:nvPicPr>
        <p:blipFill>
          <a:blip r:embed="rId4">
            <a:alphaModFix/>
          </a:blip>
          <a:stretch>
            <a:fillRect/>
          </a:stretch>
        </p:blipFill>
        <p:spPr>
          <a:xfrm>
            <a:off x="6436375" y="2022025"/>
            <a:ext cx="2120400" cy="1644700"/>
          </a:xfrm>
          <a:prstGeom prst="rect">
            <a:avLst/>
          </a:prstGeom>
          <a:noFill/>
          <a:ln>
            <a:noFill/>
          </a:ln>
        </p:spPr>
      </p:pic>
      <p:sp>
        <p:nvSpPr>
          <p:cNvPr id="396" name="Google Shape;396;p56"/>
          <p:cNvSpPr/>
          <p:nvPr/>
        </p:nvSpPr>
        <p:spPr>
          <a:xfrm>
            <a:off x="3283925" y="3442200"/>
            <a:ext cx="110700" cy="224400"/>
          </a:xfrm>
          <a:prstGeom prst="rect">
            <a:avLst/>
          </a:prstGeom>
          <a:solidFill>
            <a:schemeClr val="accent6"/>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5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Aplicando la Entropía</a:t>
            </a:r>
            <a:endParaRPr b="1" sz="2800">
              <a:solidFill>
                <a:srgbClr val="112158"/>
              </a:solidFill>
              <a:latin typeface="Epilogue"/>
              <a:ea typeface="Epilogue"/>
              <a:cs typeface="Epilogue"/>
              <a:sym typeface="Epilogue"/>
            </a:endParaRPr>
          </a:p>
        </p:txBody>
      </p:sp>
      <p:sp>
        <p:nvSpPr>
          <p:cNvPr id="403" name="Google Shape;403;p5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Entropy(S)</a:t>
            </a:r>
            <a:r>
              <a:rPr lang="en" sz="1600">
                <a:solidFill>
                  <a:schemeClr val="dk1"/>
                </a:solidFill>
                <a:latin typeface="Albert Sans"/>
                <a:ea typeface="Albert Sans"/>
                <a:cs typeface="Albert Sans"/>
                <a:sym typeface="Albert Sans"/>
              </a:rPr>
              <a:t> = número esperado de bits necesarios para codificar la clase </a:t>
            </a:r>
            <a:r>
              <a:rPr i="1" lang="en" sz="1600">
                <a:solidFill>
                  <a:schemeClr val="dk1"/>
                </a:solidFill>
                <a:latin typeface="Albert Sans"/>
                <a:ea typeface="Albert Sans"/>
                <a:cs typeface="Albert Sans"/>
                <a:sym typeface="Albert Sans"/>
              </a:rPr>
              <a:t>(S+ o S-)</a:t>
            </a:r>
            <a:r>
              <a:rPr lang="en" sz="1600">
                <a:solidFill>
                  <a:schemeClr val="dk1"/>
                </a:solidFill>
                <a:latin typeface="Albert Sans"/>
                <a:ea typeface="Albert Sans"/>
                <a:cs typeface="Albert Sans"/>
                <a:sym typeface="Albert Sans"/>
              </a:rPr>
              <a:t> de un atributo de </a:t>
            </a:r>
            <a:r>
              <a:rPr i="1" lang="en" sz="1600">
                <a:solidFill>
                  <a:schemeClr val="dk1"/>
                </a:solidFill>
                <a:latin typeface="Albert Sans"/>
                <a:ea typeface="Albert Sans"/>
                <a:cs typeface="Albert Sans"/>
                <a:sym typeface="Albert Sans"/>
              </a:rPr>
              <a:t>S</a:t>
            </a:r>
            <a:r>
              <a:rPr lang="en" sz="1600">
                <a:solidFill>
                  <a:schemeClr val="dk1"/>
                </a:solidFill>
                <a:latin typeface="Albert Sans"/>
                <a:ea typeface="Albert Sans"/>
                <a:cs typeface="Albert Sans"/>
                <a:sym typeface="Albert Sans"/>
              </a:rPr>
              <a:t> extraído aleatoriamente.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Teoría de la información: el código de longitud óptima asigna bits </a:t>
            </a:r>
            <a:r>
              <a:rPr i="1" lang="en" sz="1600">
                <a:solidFill>
                  <a:schemeClr val="dk1"/>
                </a:solidFill>
                <a:latin typeface="Albert Sans"/>
                <a:ea typeface="Albert Sans"/>
                <a:cs typeface="Albert Sans"/>
                <a:sym typeface="Albert Sans"/>
              </a:rPr>
              <a:t>-log</a:t>
            </a:r>
            <a:r>
              <a:rPr baseline="-25000" i="1" lang="en" sz="1600">
                <a:solidFill>
                  <a:schemeClr val="dk1"/>
                </a:solidFill>
                <a:latin typeface="Albert Sans"/>
                <a:ea typeface="Albert Sans"/>
                <a:cs typeface="Albert Sans"/>
                <a:sym typeface="Albert Sans"/>
              </a:rPr>
              <a:t>2</a:t>
            </a:r>
            <a:r>
              <a:rPr i="1" lang="en" sz="1600">
                <a:solidFill>
                  <a:schemeClr val="dk1"/>
                </a:solidFill>
                <a:latin typeface="Albert Sans"/>
                <a:ea typeface="Albert Sans"/>
                <a:cs typeface="Albert Sans"/>
                <a:sym typeface="Albert Sans"/>
              </a:rPr>
              <a:t>p</a:t>
            </a:r>
            <a:r>
              <a:rPr lang="en" sz="1600">
                <a:solidFill>
                  <a:schemeClr val="dk1"/>
                </a:solidFill>
                <a:latin typeface="Albert Sans"/>
                <a:ea typeface="Albert Sans"/>
                <a:cs typeface="Albert Sans"/>
                <a:sym typeface="Albert Sans"/>
              </a:rPr>
              <a:t> al mensaje que tiene probabilidad </a:t>
            </a:r>
            <a:r>
              <a:rPr i="1" lang="en" sz="1600">
                <a:solidFill>
                  <a:schemeClr val="dk1"/>
                </a:solidFill>
                <a:latin typeface="Albert Sans"/>
                <a:ea typeface="Albert Sans"/>
                <a:cs typeface="Albert Sans"/>
                <a:sym typeface="Albert Sans"/>
              </a:rPr>
              <a:t>p</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pic>
        <p:nvPicPr>
          <p:cNvPr descr="Entropy(S) \equiv \sum_{i=1}^{c} - p_i \ log_2\ p_i" id="404" name="Google Shape;404;p57"/>
          <p:cNvPicPr preferRelativeResize="0"/>
          <p:nvPr/>
        </p:nvPicPr>
        <p:blipFill>
          <a:blip r:embed="rId3">
            <a:alphaModFix/>
          </a:blip>
          <a:stretch>
            <a:fillRect/>
          </a:stretch>
        </p:blipFill>
        <p:spPr>
          <a:xfrm>
            <a:off x="3224263" y="2936525"/>
            <a:ext cx="2669075" cy="61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5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Para ilustrar esto, suponga que </a:t>
            </a:r>
            <a:r>
              <a:rPr i="1" lang="en" sz="1600">
                <a:solidFill>
                  <a:schemeClr val="dk1"/>
                </a:solidFill>
                <a:latin typeface="Albert Sans"/>
                <a:ea typeface="Albert Sans"/>
                <a:cs typeface="Albert Sans"/>
                <a:sym typeface="Albert Sans"/>
              </a:rPr>
              <a:t>S</a:t>
            </a:r>
            <a:r>
              <a:rPr lang="en" sz="1600">
                <a:solidFill>
                  <a:schemeClr val="dk1"/>
                </a:solidFill>
                <a:latin typeface="Albert Sans"/>
                <a:ea typeface="Albert Sans"/>
                <a:cs typeface="Albert Sans"/>
                <a:sym typeface="Albert Sans"/>
              </a:rPr>
              <a:t> es una colección de 14 ejemplos de algún concepto booleano, incluidos 9 ejemplos positivos y 5 negativos (adoptando la notación [9+, 5-] para resumir dicha muestra de datos).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Entonces, la entropía de </a:t>
            </a:r>
            <a:r>
              <a:rPr i="1" lang="en" sz="1600">
                <a:solidFill>
                  <a:schemeClr val="dk1"/>
                </a:solidFill>
                <a:latin typeface="Albert Sans"/>
                <a:ea typeface="Albert Sans"/>
                <a:cs typeface="Albert Sans"/>
                <a:sym typeface="Albert Sans"/>
              </a:rPr>
              <a:t>S</a:t>
            </a:r>
            <a:r>
              <a:rPr lang="en" sz="1600">
                <a:solidFill>
                  <a:schemeClr val="dk1"/>
                </a:solidFill>
                <a:latin typeface="Albert Sans"/>
                <a:ea typeface="Albert Sans"/>
                <a:cs typeface="Albert Sans"/>
                <a:sym typeface="Albert Sans"/>
              </a:rPr>
              <a:t> relativa a esta clasificación booleana es</a:t>
            </a:r>
            <a:endParaRPr sz="1600">
              <a:solidFill>
                <a:schemeClr val="dk1"/>
              </a:solidFill>
              <a:latin typeface="Albert Sans"/>
              <a:ea typeface="Albert Sans"/>
              <a:cs typeface="Albert Sans"/>
              <a:sym typeface="Albert Sans"/>
            </a:endParaRPr>
          </a:p>
        </p:txBody>
      </p:sp>
      <p:sp>
        <p:nvSpPr>
          <p:cNvPr id="411" name="Google Shape;411;p5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Aplicando la Entropía</a:t>
            </a:r>
            <a:endParaRPr b="1" sz="2800">
              <a:solidFill>
                <a:srgbClr val="112158"/>
              </a:solidFill>
              <a:latin typeface="Epilogue"/>
              <a:ea typeface="Epilogue"/>
              <a:cs typeface="Epilogue"/>
              <a:sym typeface="Epilogue"/>
            </a:endParaRPr>
          </a:p>
        </p:txBody>
      </p:sp>
      <p:sp>
        <p:nvSpPr>
          <p:cNvPr id="412" name="Google Shape;412;p58"/>
          <p:cNvSpPr txBox="1"/>
          <p:nvPr/>
        </p:nvSpPr>
        <p:spPr>
          <a:xfrm>
            <a:off x="458700" y="3726025"/>
            <a:ext cx="8222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solidFill>
                  <a:srgbClr val="424242"/>
                </a:solidFill>
                <a:latin typeface="Times New Roman"/>
                <a:ea typeface="Times New Roman"/>
                <a:cs typeface="Times New Roman"/>
                <a:sym typeface="Times New Roman"/>
              </a:rPr>
              <a:t>Entropy([9+, 5-]) = -(9/14) log</a:t>
            </a:r>
            <a:r>
              <a:rPr baseline="-25000" i="1" lang="en" sz="1700">
                <a:solidFill>
                  <a:srgbClr val="424242"/>
                </a:solidFill>
                <a:latin typeface="Times New Roman"/>
                <a:ea typeface="Times New Roman"/>
                <a:cs typeface="Times New Roman"/>
                <a:sym typeface="Times New Roman"/>
              </a:rPr>
              <a:t>2</a:t>
            </a:r>
            <a:r>
              <a:rPr i="1" lang="en" sz="1700">
                <a:solidFill>
                  <a:srgbClr val="424242"/>
                </a:solidFill>
                <a:latin typeface="Times New Roman"/>
                <a:ea typeface="Times New Roman"/>
                <a:cs typeface="Times New Roman"/>
                <a:sym typeface="Times New Roman"/>
              </a:rPr>
              <a:t>(9/14) - (5/14) log</a:t>
            </a:r>
            <a:r>
              <a:rPr baseline="-25000" i="1" lang="en" sz="1700">
                <a:solidFill>
                  <a:srgbClr val="424242"/>
                </a:solidFill>
                <a:latin typeface="Times New Roman"/>
                <a:ea typeface="Times New Roman"/>
                <a:cs typeface="Times New Roman"/>
                <a:sym typeface="Times New Roman"/>
              </a:rPr>
              <a:t>2</a:t>
            </a:r>
            <a:r>
              <a:rPr i="1" lang="en" sz="1700">
                <a:solidFill>
                  <a:srgbClr val="424242"/>
                </a:solidFill>
                <a:latin typeface="Times New Roman"/>
                <a:ea typeface="Times New Roman"/>
                <a:cs typeface="Times New Roman"/>
                <a:sym typeface="Times New Roman"/>
              </a:rPr>
              <a:t>(5/14) = 0.940</a:t>
            </a:r>
            <a:endParaRPr i="1" sz="1700">
              <a:solidFill>
                <a:srgbClr val="424242"/>
              </a:solidFill>
              <a:latin typeface="Times New Roman"/>
              <a:ea typeface="Times New Roman"/>
              <a:cs typeface="Times New Roman"/>
              <a:sym typeface="Times New Roman"/>
            </a:endParaRPr>
          </a:p>
        </p:txBody>
      </p:sp>
      <p:pic>
        <p:nvPicPr>
          <p:cNvPr descr="Entropy(S) \equiv \sum_{i=1}^{c} - p_i \ log_2\ p_i" id="413" name="Google Shape;413;p58"/>
          <p:cNvPicPr preferRelativeResize="0"/>
          <p:nvPr/>
        </p:nvPicPr>
        <p:blipFill>
          <a:blip r:embed="rId3">
            <a:alphaModFix/>
          </a:blip>
          <a:stretch>
            <a:fillRect/>
          </a:stretch>
        </p:blipFill>
        <p:spPr>
          <a:xfrm>
            <a:off x="3224263" y="2936525"/>
            <a:ext cx="2669075" cy="616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5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Observe que la entropía es 0 si todos los miembros de </a:t>
            </a:r>
            <a:r>
              <a:rPr i="1" lang="en" sz="1600">
                <a:solidFill>
                  <a:schemeClr val="dk1"/>
                </a:solidFill>
                <a:latin typeface="Albert Sans"/>
                <a:ea typeface="Albert Sans"/>
                <a:cs typeface="Albert Sans"/>
                <a:sym typeface="Albert Sans"/>
              </a:rPr>
              <a:t>S</a:t>
            </a:r>
            <a:r>
              <a:rPr lang="en" sz="1600">
                <a:solidFill>
                  <a:schemeClr val="dk1"/>
                </a:solidFill>
                <a:latin typeface="Albert Sans"/>
                <a:ea typeface="Albert Sans"/>
                <a:cs typeface="Albert Sans"/>
                <a:sym typeface="Albert Sans"/>
              </a:rPr>
              <a:t> pertenecen a la misma clase.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Por ejemplo, si todos los miembros son positivos </a:t>
            </a:r>
            <a:r>
              <a:rPr i="1" lang="en" sz="1600">
                <a:solidFill>
                  <a:schemeClr val="dk1"/>
                </a:solidFill>
                <a:latin typeface="Albert Sans"/>
                <a:ea typeface="Albert Sans"/>
                <a:cs typeface="Albert Sans"/>
                <a:sym typeface="Albert Sans"/>
              </a:rPr>
              <a:t>(p+ = 1)</a:t>
            </a:r>
            <a:r>
              <a:rPr lang="en" sz="1600">
                <a:solidFill>
                  <a:schemeClr val="dk1"/>
                </a:solidFill>
                <a:latin typeface="Albert Sans"/>
                <a:ea typeface="Albert Sans"/>
                <a:cs typeface="Albert Sans"/>
                <a:sym typeface="Albert Sans"/>
              </a:rPr>
              <a:t>, entonces </a:t>
            </a:r>
            <a:r>
              <a:rPr i="1" lang="en" sz="1600">
                <a:solidFill>
                  <a:schemeClr val="dk1"/>
                </a:solidFill>
                <a:latin typeface="Albert Sans"/>
                <a:ea typeface="Albert Sans"/>
                <a:cs typeface="Albert Sans"/>
                <a:sym typeface="Albert Sans"/>
              </a:rPr>
              <a:t>p-</a:t>
            </a:r>
            <a:r>
              <a:rPr lang="en" sz="1600">
                <a:solidFill>
                  <a:schemeClr val="dk1"/>
                </a:solidFill>
                <a:latin typeface="Albert Sans"/>
                <a:ea typeface="Albert Sans"/>
                <a:cs typeface="Albert Sans"/>
                <a:sym typeface="Albert Sans"/>
              </a:rPr>
              <a:t> es 0, y </a:t>
            </a:r>
            <a:r>
              <a:rPr i="1" lang="en" sz="1600">
                <a:solidFill>
                  <a:schemeClr val="dk1"/>
                </a:solidFill>
                <a:latin typeface="Albert Sans"/>
                <a:ea typeface="Albert Sans"/>
                <a:cs typeface="Albert Sans"/>
                <a:sym typeface="Albert Sans"/>
              </a:rPr>
              <a:t>Entropy(S) = -1 * log</a:t>
            </a:r>
            <a:r>
              <a:rPr baseline="-25000" i="1" lang="en" sz="1600">
                <a:solidFill>
                  <a:schemeClr val="dk1"/>
                </a:solidFill>
                <a:latin typeface="Albert Sans"/>
                <a:ea typeface="Albert Sans"/>
                <a:cs typeface="Albert Sans"/>
                <a:sym typeface="Albert Sans"/>
              </a:rPr>
              <a:t>2</a:t>
            </a:r>
            <a:r>
              <a:rPr i="1" lang="en" sz="1600">
                <a:solidFill>
                  <a:schemeClr val="dk1"/>
                </a:solidFill>
                <a:latin typeface="Albert Sans"/>
                <a:ea typeface="Albert Sans"/>
                <a:cs typeface="Albert Sans"/>
                <a:sym typeface="Albert Sans"/>
              </a:rPr>
              <a:t>(1) - 0 * log</a:t>
            </a:r>
            <a:r>
              <a:rPr baseline="-25000" i="1" lang="en" sz="1600">
                <a:solidFill>
                  <a:schemeClr val="dk1"/>
                </a:solidFill>
                <a:latin typeface="Albert Sans"/>
                <a:ea typeface="Albert Sans"/>
                <a:cs typeface="Albert Sans"/>
                <a:sym typeface="Albert Sans"/>
              </a:rPr>
              <a:t>2</a:t>
            </a:r>
            <a:r>
              <a:rPr i="1" lang="en" sz="1600">
                <a:solidFill>
                  <a:schemeClr val="dk1"/>
                </a:solidFill>
                <a:latin typeface="Albert Sans"/>
                <a:ea typeface="Albert Sans"/>
                <a:cs typeface="Albert Sans"/>
                <a:sym typeface="Albert Sans"/>
              </a:rPr>
              <a:t>(0) = -1 * 0 - 0 * log</a:t>
            </a:r>
            <a:r>
              <a:rPr baseline="-25000" i="1" lang="en" sz="1600">
                <a:solidFill>
                  <a:schemeClr val="dk1"/>
                </a:solidFill>
                <a:latin typeface="Albert Sans"/>
                <a:ea typeface="Albert Sans"/>
                <a:cs typeface="Albert Sans"/>
                <a:sym typeface="Albert Sans"/>
              </a:rPr>
              <a:t>2</a:t>
            </a:r>
            <a:r>
              <a:rPr i="1" lang="en" sz="1600">
                <a:solidFill>
                  <a:schemeClr val="dk1"/>
                </a:solidFill>
                <a:latin typeface="Albert Sans"/>
                <a:ea typeface="Albert Sans"/>
                <a:cs typeface="Albert Sans"/>
                <a:sym typeface="Albert Sans"/>
              </a:rPr>
              <a:t>(0) = 0</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Notar además que la entropía es 1 cuando la colección contiene un número igual de ejemplos positivos y negativos.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Si la colección contiene cantidades desiguales de ejemplos positivos y negativos, la entropía está entre 0 y 1.</a:t>
            </a:r>
            <a:endParaRPr sz="1600">
              <a:solidFill>
                <a:schemeClr val="dk1"/>
              </a:solidFill>
              <a:latin typeface="Albert Sans"/>
              <a:ea typeface="Albert Sans"/>
              <a:cs typeface="Albert Sans"/>
              <a:sym typeface="Albert Sans"/>
            </a:endParaRPr>
          </a:p>
        </p:txBody>
      </p:sp>
      <p:sp>
        <p:nvSpPr>
          <p:cNvPr id="420" name="Google Shape;420;p5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Aplicando la Entropía</a:t>
            </a:r>
            <a:endParaRPr b="1" sz="2800">
              <a:solidFill>
                <a:srgbClr val="112158"/>
              </a:solidFill>
              <a:latin typeface="Epilogue"/>
              <a:ea typeface="Epilogue"/>
              <a:cs typeface="Epilogue"/>
              <a:sym typeface="Epilog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6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Ganancia de información</a:t>
            </a:r>
            <a:endParaRPr b="1" sz="3000">
              <a:solidFill>
                <a:srgbClr val="112158"/>
              </a:solidFill>
              <a:latin typeface="Epilogue"/>
              <a:ea typeface="Epilogue"/>
              <a:cs typeface="Epilogue"/>
              <a:sym typeface="Epilogue"/>
            </a:endParaRPr>
          </a:p>
        </p:txBody>
      </p:sp>
      <p:sp>
        <p:nvSpPr>
          <p:cNvPr id="427" name="Google Shape;427;p6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Gain(S, A)</a:t>
            </a:r>
            <a:r>
              <a:rPr lang="en" sz="1600">
                <a:solidFill>
                  <a:schemeClr val="dk1"/>
                </a:solidFill>
                <a:latin typeface="Albert Sans"/>
                <a:ea typeface="Albert Sans"/>
                <a:cs typeface="Albert Sans"/>
                <a:sym typeface="Albert Sans"/>
              </a:rPr>
              <a:t> = reducción esperada de entropía debido a la clasificación en A causada por la partición de los ejemplos según este atributo.</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500">
                <a:solidFill>
                  <a:schemeClr val="dk1"/>
                </a:solidFill>
                <a:latin typeface="Albert Sans"/>
                <a:ea typeface="Albert Sans"/>
                <a:cs typeface="Albert Sans"/>
                <a:sym typeface="Albert Sans"/>
              </a:rPr>
              <a:t>donde </a:t>
            </a:r>
            <a:r>
              <a:rPr i="1" lang="en" sz="1500">
                <a:solidFill>
                  <a:schemeClr val="dk1"/>
                </a:solidFill>
                <a:latin typeface="Albert Sans"/>
                <a:ea typeface="Albert Sans"/>
                <a:cs typeface="Albert Sans"/>
                <a:sym typeface="Albert Sans"/>
              </a:rPr>
              <a:t>Values(A)</a:t>
            </a:r>
            <a:r>
              <a:rPr lang="en" sz="1500">
                <a:solidFill>
                  <a:schemeClr val="dk1"/>
                </a:solidFill>
                <a:latin typeface="Albert Sans"/>
                <a:ea typeface="Albert Sans"/>
                <a:cs typeface="Albert Sans"/>
                <a:sym typeface="Albert Sans"/>
              </a:rPr>
              <a:t> es el conjunto de todos los valores posibles para el atributo A, y S, es el subconjunto de S para el que el atributo A tiene valor </a:t>
            </a:r>
            <a:r>
              <a:rPr i="1" lang="en" sz="1500">
                <a:solidFill>
                  <a:schemeClr val="dk1"/>
                </a:solidFill>
                <a:latin typeface="Albert Sans"/>
                <a:ea typeface="Albert Sans"/>
                <a:cs typeface="Albert Sans"/>
                <a:sym typeface="Albert Sans"/>
              </a:rPr>
              <a:t>v</a:t>
            </a:r>
            <a:r>
              <a:rPr lang="en" sz="1500">
                <a:solidFill>
                  <a:schemeClr val="dk1"/>
                </a:solidFill>
                <a:latin typeface="Albert Sans"/>
                <a:ea typeface="Albert Sans"/>
                <a:cs typeface="Albert Sans"/>
                <a:sym typeface="Albert Sans"/>
              </a:rPr>
              <a:t>.</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Note que el primer término de la ecuación es la entropía de la colección original </a:t>
            </a:r>
            <a:r>
              <a:rPr i="1" lang="en" sz="1600">
                <a:solidFill>
                  <a:schemeClr val="dk1"/>
                </a:solidFill>
                <a:latin typeface="Albert Sans"/>
                <a:ea typeface="Albert Sans"/>
                <a:cs typeface="Albert Sans"/>
                <a:sym typeface="Albert Sans"/>
              </a:rPr>
              <a:t>S</a:t>
            </a:r>
            <a:r>
              <a:rPr lang="en" sz="1600">
                <a:solidFill>
                  <a:schemeClr val="dk1"/>
                </a:solidFill>
                <a:latin typeface="Albert Sans"/>
                <a:ea typeface="Albert Sans"/>
                <a:cs typeface="Albert Sans"/>
                <a:sym typeface="Albert Sans"/>
              </a:rPr>
              <a:t>, y el segundo término es el valor esperado de la entropía después de que </a:t>
            </a:r>
            <a:r>
              <a:rPr i="1" lang="en" sz="1600">
                <a:solidFill>
                  <a:schemeClr val="dk1"/>
                </a:solidFill>
                <a:latin typeface="Albert Sans"/>
                <a:ea typeface="Albert Sans"/>
                <a:cs typeface="Albert Sans"/>
                <a:sym typeface="Albert Sans"/>
              </a:rPr>
              <a:t>S</a:t>
            </a:r>
            <a:r>
              <a:rPr lang="en" sz="1600">
                <a:solidFill>
                  <a:schemeClr val="dk1"/>
                </a:solidFill>
                <a:latin typeface="Albert Sans"/>
                <a:ea typeface="Albert Sans"/>
                <a:cs typeface="Albert Sans"/>
                <a:sym typeface="Albert Sans"/>
              </a:rPr>
              <a:t> se particione utilizando el atributo </a:t>
            </a:r>
            <a:r>
              <a:rPr i="1" lang="en" sz="1600">
                <a:solidFill>
                  <a:schemeClr val="dk1"/>
                </a:solidFill>
                <a:latin typeface="Albert Sans"/>
                <a:ea typeface="Albert Sans"/>
                <a:cs typeface="Albert Sans"/>
                <a:sym typeface="Albert Sans"/>
              </a:rPr>
              <a:t>A</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p:txBody>
      </p:sp>
      <p:pic>
        <p:nvPicPr>
          <p:cNvPr descr="Gain(S,A) \equiv Entropy(S) - \sum_{v \in Values(A)} \frac{\left | S_v \right |}{\left | S \right |} Entropy(S_v)" id="428" name="Google Shape;428;p60"/>
          <p:cNvPicPr preferRelativeResize="0"/>
          <p:nvPr/>
        </p:nvPicPr>
        <p:blipFill>
          <a:blip r:embed="rId3">
            <a:alphaModFix/>
          </a:blip>
          <a:stretch>
            <a:fillRect/>
          </a:stretch>
        </p:blipFill>
        <p:spPr>
          <a:xfrm>
            <a:off x="2286000" y="2511138"/>
            <a:ext cx="4571998" cy="295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4" name="Google Shape;434;p61"/>
          <p:cNvPicPr preferRelativeResize="0"/>
          <p:nvPr/>
        </p:nvPicPr>
        <p:blipFill>
          <a:blip r:embed="rId3">
            <a:alphaModFix/>
          </a:blip>
          <a:stretch>
            <a:fillRect/>
          </a:stretch>
        </p:blipFill>
        <p:spPr>
          <a:xfrm>
            <a:off x="1856650" y="906425"/>
            <a:ext cx="5430701" cy="3330649"/>
          </a:xfrm>
          <a:prstGeom prst="rect">
            <a:avLst/>
          </a:prstGeom>
          <a:noFill/>
          <a:ln>
            <a:noFill/>
          </a:ln>
        </p:spPr>
      </p:pic>
      <p:sp>
        <p:nvSpPr>
          <p:cNvPr id="435" name="Google Shape;435;p61"/>
          <p:cNvSpPr/>
          <p:nvPr/>
        </p:nvSpPr>
        <p:spPr>
          <a:xfrm>
            <a:off x="6379925" y="1145750"/>
            <a:ext cx="907500" cy="4533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6" name="Google Shape;436;p61"/>
          <p:cNvSpPr/>
          <p:nvPr/>
        </p:nvSpPr>
        <p:spPr>
          <a:xfrm>
            <a:off x="6379925" y="2237850"/>
            <a:ext cx="907500" cy="2433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7" name="Google Shape;437;p61"/>
          <p:cNvSpPr/>
          <p:nvPr/>
        </p:nvSpPr>
        <p:spPr>
          <a:xfrm>
            <a:off x="6379925" y="2678750"/>
            <a:ext cx="907500" cy="2433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8" name="Google Shape;438;p61"/>
          <p:cNvSpPr/>
          <p:nvPr/>
        </p:nvSpPr>
        <p:spPr>
          <a:xfrm>
            <a:off x="6379925" y="4001750"/>
            <a:ext cx="907500" cy="243300"/>
          </a:xfrm>
          <a:prstGeom prst="rect">
            <a:avLst/>
          </a:prstGeom>
          <a:no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39" name="Google Shape;439;p61"/>
          <p:cNvSpPr txBox="1"/>
          <p:nvPr/>
        </p:nvSpPr>
        <p:spPr>
          <a:xfrm>
            <a:off x="1856650" y="506225"/>
            <a:ext cx="4523400" cy="400200"/>
          </a:xfrm>
          <a:prstGeom prst="rect">
            <a:avLst/>
          </a:prstGeom>
          <a:no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lbert Sans"/>
                <a:ea typeface="Albert Sans"/>
                <a:cs typeface="Albert Sans"/>
                <a:sym typeface="Albert Sans"/>
              </a:rPr>
              <a:t>Attributes</a:t>
            </a:r>
            <a:endParaRPr sz="1000">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Clasificación</a:t>
            </a:r>
            <a:endParaRPr/>
          </a:p>
        </p:txBody>
      </p:sp>
      <p:sp>
        <p:nvSpPr>
          <p:cNvPr id="287" name="Google Shape;287;p44"/>
          <p:cNvSpPr txBox="1"/>
          <p:nvPr>
            <p:ph idx="2" type="title"/>
          </p:nvPr>
        </p:nvSpPr>
        <p:spPr>
          <a:xfrm>
            <a:off x="4048350" y="1035200"/>
            <a:ext cx="1047300" cy="9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88" name="Google Shape;288;p44"/>
          <p:cNvGrpSpPr/>
          <p:nvPr/>
        </p:nvGrpSpPr>
        <p:grpSpPr>
          <a:xfrm>
            <a:off x="7731792" y="683864"/>
            <a:ext cx="709214" cy="351346"/>
            <a:chOff x="7731792" y="683864"/>
            <a:chExt cx="709214" cy="351346"/>
          </a:xfrm>
        </p:grpSpPr>
        <p:pic>
          <p:nvPicPr>
            <p:cNvPr id="289" name="Google Shape;289;p44"/>
            <p:cNvPicPr preferRelativeResize="0"/>
            <p:nvPr/>
          </p:nvPicPr>
          <p:blipFill rotWithShape="1">
            <a:blip r:embed="rId3">
              <a:alphaModFix/>
            </a:blip>
            <a:srcRect b="16825" l="13625" r="22284" t="16222"/>
            <a:stretch/>
          </p:blipFill>
          <p:spPr>
            <a:xfrm>
              <a:off x="8083232" y="683864"/>
              <a:ext cx="357774" cy="351346"/>
            </a:xfrm>
            <a:prstGeom prst="rect">
              <a:avLst/>
            </a:prstGeom>
            <a:noFill/>
            <a:ln>
              <a:noFill/>
            </a:ln>
          </p:spPr>
        </p:pic>
        <p:pic>
          <p:nvPicPr>
            <p:cNvPr id="290" name="Google Shape;290;p44"/>
            <p:cNvPicPr preferRelativeResize="0"/>
            <p:nvPr/>
          </p:nvPicPr>
          <p:blipFill rotWithShape="1">
            <a:blip r:embed="rId4">
              <a:alphaModFix/>
            </a:blip>
            <a:srcRect b="16523" l="18541" r="17368" t="16523"/>
            <a:stretch/>
          </p:blipFill>
          <p:spPr>
            <a:xfrm>
              <a:off x="7731792" y="683864"/>
              <a:ext cx="357774" cy="351346"/>
            </a:xfrm>
            <a:prstGeom prst="rect">
              <a:avLst/>
            </a:prstGeom>
            <a:noFill/>
            <a:ln>
              <a:noFill/>
            </a:ln>
          </p:spPr>
        </p:pic>
      </p:grpSp>
      <p:pic>
        <p:nvPicPr>
          <p:cNvPr id="291" name="Google Shape;291;p44"/>
          <p:cNvPicPr preferRelativeResize="0"/>
          <p:nvPr/>
        </p:nvPicPr>
        <p:blipFill rotWithShape="1">
          <a:blip r:embed="rId3">
            <a:alphaModFix/>
          </a:blip>
          <a:srcRect b="16825" l="13625" r="22284" t="16222"/>
          <a:stretch/>
        </p:blipFill>
        <p:spPr>
          <a:xfrm>
            <a:off x="7727549" y="1711192"/>
            <a:ext cx="357774" cy="351346"/>
          </a:xfrm>
          <a:prstGeom prst="rect">
            <a:avLst/>
          </a:prstGeom>
          <a:noFill/>
          <a:ln>
            <a:noFill/>
          </a:ln>
        </p:spPr>
      </p:pic>
      <p:grpSp>
        <p:nvGrpSpPr>
          <p:cNvPr id="292" name="Google Shape;292;p44"/>
          <p:cNvGrpSpPr/>
          <p:nvPr/>
        </p:nvGrpSpPr>
        <p:grpSpPr>
          <a:xfrm>
            <a:off x="6322547" y="1026306"/>
            <a:ext cx="709021" cy="693789"/>
            <a:chOff x="6322547" y="1123984"/>
            <a:chExt cx="709021" cy="693789"/>
          </a:xfrm>
        </p:grpSpPr>
        <p:pic>
          <p:nvPicPr>
            <p:cNvPr id="293" name="Google Shape;293;p44"/>
            <p:cNvPicPr preferRelativeResize="0"/>
            <p:nvPr/>
          </p:nvPicPr>
          <p:blipFill rotWithShape="1">
            <a:blip r:embed="rId3">
              <a:alphaModFix/>
            </a:blip>
            <a:srcRect b="16825" l="13625" r="22284" t="16222"/>
            <a:stretch/>
          </p:blipFill>
          <p:spPr>
            <a:xfrm>
              <a:off x="6673794" y="1123984"/>
              <a:ext cx="357774" cy="351346"/>
            </a:xfrm>
            <a:prstGeom prst="rect">
              <a:avLst/>
            </a:prstGeom>
            <a:noFill/>
            <a:ln>
              <a:noFill/>
            </a:ln>
          </p:spPr>
        </p:pic>
        <p:pic>
          <p:nvPicPr>
            <p:cNvPr id="294" name="Google Shape;294;p44"/>
            <p:cNvPicPr preferRelativeResize="0"/>
            <p:nvPr/>
          </p:nvPicPr>
          <p:blipFill rotWithShape="1">
            <a:blip r:embed="rId3">
              <a:alphaModFix/>
            </a:blip>
            <a:srcRect b="16825" l="13625" r="22284" t="16222"/>
            <a:stretch/>
          </p:blipFill>
          <p:spPr>
            <a:xfrm>
              <a:off x="6322547" y="1123984"/>
              <a:ext cx="357774" cy="351346"/>
            </a:xfrm>
            <a:prstGeom prst="rect">
              <a:avLst/>
            </a:prstGeom>
            <a:noFill/>
            <a:ln>
              <a:noFill/>
            </a:ln>
          </p:spPr>
        </p:pic>
        <p:pic>
          <p:nvPicPr>
            <p:cNvPr id="295" name="Google Shape;295;p44"/>
            <p:cNvPicPr preferRelativeResize="0"/>
            <p:nvPr/>
          </p:nvPicPr>
          <p:blipFill rotWithShape="1">
            <a:blip r:embed="rId3">
              <a:alphaModFix/>
            </a:blip>
            <a:srcRect b="16825" l="13625" r="22284" t="16222"/>
            <a:stretch/>
          </p:blipFill>
          <p:spPr>
            <a:xfrm>
              <a:off x="6673794" y="1466427"/>
              <a:ext cx="357774" cy="351346"/>
            </a:xfrm>
            <a:prstGeom prst="rect">
              <a:avLst/>
            </a:prstGeom>
            <a:noFill/>
            <a:ln>
              <a:noFill/>
            </a:ln>
          </p:spPr>
        </p:pic>
        <p:pic>
          <p:nvPicPr>
            <p:cNvPr id="296" name="Google Shape;296;p44"/>
            <p:cNvPicPr preferRelativeResize="0"/>
            <p:nvPr/>
          </p:nvPicPr>
          <p:blipFill rotWithShape="1">
            <a:blip r:embed="rId3">
              <a:alphaModFix/>
            </a:blip>
            <a:srcRect b="16825" l="13625" r="22284" t="16222"/>
            <a:stretch/>
          </p:blipFill>
          <p:spPr>
            <a:xfrm>
              <a:off x="6322547" y="1466427"/>
              <a:ext cx="357774" cy="351346"/>
            </a:xfrm>
            <a:prstGeom prst="rect">
              <a:avLst/>
            </a:prstGeom>
            <a:noFill/>
            <a:ln>
              <a:noFill/>
            </a:ln>
          </p:spPr>
        </p:pic>
      </p:grpSp>
      <p:pic>
        <p:nvPicPr>
          <p:cNvPr id="297" name="Google Shape;297;p44"/>
          <p:cNvPicPr preferRelativeResize="0"/>
          <p:nvPr/>
        </p:nvPicPr>
        <p:blipFill rotWithShape="1">
          <a:blip r:embed="rId4">
            <a:alphaModFix/>
          </a:blip>
          <a:srcRect b="16523" l="18541" r="17368" t="16523"/>
          <a:stretch/>
        </p:blipFill>
        <p:spPr>
          <a:xfrm>
            <a:off x="8078796" y="3423404"/>
            <a:ext cx="357774" cy="351346"/>
          </a:xfrm>
          <a:prstGeom prst="rect">
            <a:avLst/>
          </a:prstGeom>
          <a:noFill/>
          <a:ln>
            <a:noFill/>
          </a:ln>
        </p:spPr>
      </p:pic>
      <p:sp>
        <p:nvSpPr>
          <p:cNvPr id="298" name="Google Shape;298;p44"/>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4"/>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p:nvPr/>
        </p:nvSpPr>
        <p:spPr>
          <a:xfrm>
            <a:off x="6359455" y="1401613"/>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6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Seleccionar el atributo siguiente</a:t>
            </a:r>
            <a:endParaRPr b="1" sz="3000">
              <a:solidFill>
                <a:srgbClr val="112158"/>
              </a:solidFill>
              <a:latin typeface="Epilogue"/>
              <a:ea typeface="Epilogue"/>
              <a:cs typeface="Epilogue"/>
              <a:sym typeface="Epilogue"/>
            </a:endParaRPr>
          </a:p>
        </p:txBody>
      </p:sp>
      <p:sp>
        <p:nvSpPr>
          <p:cNvPr id="446" name="Google Shape;446;p6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¿Cuál es el mejor atributo para clasificar?</a:t>
            </a:r>
            <a:endParaRPr sz="1600">
              <a:solidFill>
                <a:schemeClr val="dk1"/>
              </a:solidFill>
              <a:latin typeface="Albert Sans"/>
              <a:ea typeface="Albert Sans"/>
              <a:cs typeface="Albert Sans"/>
              <a:sym typeface="Albert Sans"/>
            </a:endParaRPr>
          </a:p>
        </p:txBody>
      </p:sp>
      <p:pic>
        <p:nvPicPr>
          <p:cNvPr id="447" name="Google Shape;447;p62"/>
          <p:cNvPicPr preferRelativeResize="0"/>
          <p:nvPr/>
        </p:nvPicPr>
        <p:blipFill>
          <a:blip r:embed="rId3">
            <a:alphaModFix/>
          </a:blip>
          <a:stretch>
            <a:fillRect/>
          </a:stretch>
        </p:blipFill>
        <p:spPr>
          <a:xfrm>
            <a:off x="1158550" y="2113901"/>
            <a:ext cx="4953924" cy="2635950"/>
          </a:xfrm>
          <a:prstGeom prst="rect">
            <a:avLst/>
          </a:prstGeom>
          <a:noFill/>
          <a:ln>
            <a:noFill/>
          </a:ln>
        </p:spPr>
      </p:pic>
      <p:sp>
        <p:nvSpPr>
          <p:cNvPr id="448" name="Google Shape;448;p62"/>
          <p:cNvSpPr/>
          <p:nvPr/>
        </p:nvSpPr>
        <p:spPr>
          <a:xfrm>
            <a:off x="6784838" y="2557825"/>
            <a:ext cx="1196100" cy="355200"/>
          </a:xfrm>
          <a:prstGeom prst="rect">
            <a:avLst/>
          </a:prstGeom>
          <a:noFill/>
          <a:ln cap="flat" cmpd="sng" w="1905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24242"/>
                </a:solidFill>
                <a:latin typeface="Times New Roman"/>
                <a:ea typeface="Times New Roman"/>
                <a:cs typeface="Times New Roman"/>
                <a:sym typeface="Times New Roman"/>
              </a:rPr>
              <a:t>Outlook?</a:t>
            </a:r>
            <a:endParaRPr b="1" i="1" sz="1200">
              <a:solidFill>
                <a:srgbClr val="424242"/>
              </a:solidFill>
              <a:latin typeface="Times New Roman"/>
              <a:ea typeface="Times New Roman"/>
              <a:cs typeface="Times New Roman"/>
              <a:sym typeface="Times New Roman"/>
            </a:endParaRPr>
          </a:p>
        </p:txBody>
      </p:sp>
      <p:sp>
        <p:nvSpPr>
          <p:cNvPr id="449" name="Google Shape;449;p62"/>
          <p:cNvSpPr/>
          <p:nvPr/>
        </p:nvSpPr>
        <p:spPr>
          <a:xfrm>
            <a:off x="6784838" y="3439000"/>
            <a:ext cx="1196100" cy="355200"/>
          </a:xfrm>
          <a:prstGeom prst="rect">
            <a:avLst/>
          </a:prstGeom>
          <a:noFill/>
          <a:ln cap="flat" cmpd="sng" w="1905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24242"/>
                </a:solidFill>
                <a:latin typeface="Times New Roman"/>
                <a:ea typeface="Times New Roman"/>
                <a:cs typeface="Times New Roman"/>
                <a:sym typeface="Times New Roman"/>
              </a:rPr>
              <a:t>Temperature?</a:t>
            </a:r>
            <a:endParaRPr b="1" i="1" sz="1200">
              <a:solidFill>
                <a:srgbClr val="424242"/>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5" name="Google Shape;455;p63"/>
          <p:cNvPicPr preferRelativeResize="0"/>
          <p:nvPr/>
        </p:nvPicPr>
        <p:blipFill>
          <a:blip r:embed="rId3">
            <a:alphaModFix/>
          </a:blip>
          <a:stretch>
            <a:fillRect/>
          </a:stretch>
        </p:blipFill>
        <p:spPr>
          <a:xfrm>
            <a:off x="1856650" y="906425"/>
            <a:ext cx="5430701" cy="3330649"/>
          </a:xfrm>
          <a:prstGeom prst="rect">
            <a:avLst/>
          </a:prstGeom>
          <a:noFill/>
          <a:ln>
            <a:noFill/>
          </a:ln>
        </p:spPr>
      </p:pic>
      <p:sp>
        <p:nvSpPr>
          <p:cNvPr id="456" name="Google Shape;456;p63"/>
          <p:cNvSpPr/>
          <p:nvPr/>
        </p:nvSpPr>
        <p:spPr>
          <a:xfrm>
            <a:off x="1856725" y="1145750"/>
            <a:ext cx="5430600" cy="453300"/>
          </a:xfrm>
          <a:prstGeom prst="rect">
            <a:avLst/>
          </a:prstGeom>
          <a:solidFill>
            <a:srgbClr val="000000">
              <a:alpha val="0"/>
            </a:srgbClr>
          </a:solid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7" name="Google Shape;457;p63"/>
          <p:cNvSpPr/>
          <p:nvPr/>
        </p:nvSpPr>
        <p:spPr>
          <a:xfrm>
            <a:off x="1856725" y="3342325"/>
            <a:ext cx="5430600" cy="243300"/>
          </a:xfrm>
          <a:prstGeom prst="rect">
            <a:avLst/>
          </a:prstGeom>
          <a:no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8" name="Google Shape;458;p63"/>
          <p:cNvSpPr/>
          <p:nvPr/>
        </p:nvSpPr>
        <p:spPr>
          <a:xfrm>
            <a:off x="1856725" y="2682925"/>
            <a:ext cx="5430600" cy="453300"/>
          </a:xfrm>
          <a:prstGeom prst="rect">
            <a:avLst/>
          </a:prstGeom>
          <a:no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59" name="Google Shape;459;p63"/>
          <p:cNvSpPr/>
          <p:nvPr/>
        </p:nvSpPr>
        <p:spPr>
          <a:xfrm>
            <a:off x="2759225" y="906425"/>
            <a:ext cx="908700" cy="3330600"/>
          </a:xfrm>
          <a:prstGeom prst="rect">
            <a:avLst/>
          </a:prstGeom>
          <a:noFill/>
          <a:ln cap="flat" cmpd="sng" w="9525">
            <a:solidFill>
              <a:srgbClr val="0277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5" name="Google Shape;465;p64"/>
          <p:cNvSpPr txBox="1"/>
          <p:nvPr/>
        </p:nvSpPr>
        <p:spPr>
          <a:xfrm>
            <a:off x="717750" y="1552850"/>
            <a:ext cx="7704000" cy="30921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i="1" lang="en" sz="1600">
                <a:solidFill>
                  <a:schemeClr val="dk1"/>
                </a:solidFill>
                <a:latin typeface="Albert Sans"/>
                <a:ea typeface="Albert Sans"/>
                <a:cs typeface="Albert Sans"/>
                <a:sym typeface="Albert Sans"/>
              </a:rPr>
              <a:t>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 {D1, D2, D8, D9, D11}</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Gain(S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Temperature) =</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Gain(S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Humidity) = </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Gain(S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Wind) = </a:t>
            </a:r>
            <a:endParaRPr i="1" sz="1600">
              <a:solidFill>
                <a:schemeClr val="dk1"/>
              </a:solidFill>
              <a:latin typeface="Albert Sans"/>
              <a:ea typeface="Albert Sans"/>
              <a:cs typeface="Albert Sans"/>
              <a:sym typeface="Albert Sans"/>
            </a:endParaRPr>
          </a:p>
        </p:txBody>
      </p:sp>
      <p:pic>
        <p:nvPicPr>
          <p:cNvPr id="466" name="Google Shape;466;p64"/>
          <p:cNvPicPr preferRelativeResize="0"/>
          <p:nvPr/>
        </p:nvPicPr>
        <p:blipFill>
          <a:blip r:embed="rId3">
            <a:alphaModFix/>
          </a:blip>
          <a:stretch>
            <a:fillRect/>
          </a:stretch>
        </p:blipFill>
        <p:spPr>
          <a:xfrm>
            <a:off x="2970350" y="1297675"/>
            <a:ext cx="3203300" cy="2039400"/>
          </a:xfrm>
          <a:prstGeom prst="rect">
            <a:avLst/>
          </a:prstGeom>
          <a:noFill/>
          <a:ln>
            <a:noFill/>
          </a:ln>
        </p:spPr>
      </p:pic>
      <p:sp>
        <p:nvSpPr>
          <p:cNvPr id="467" name="Google Shape;467;p6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¿y el que sigue?</a:t>
            </a:r>
            <a:endParaRPr b="1" sz="2800">
              <a:solidFill>
                <a:srgbClr val="112158"/>
              </a:solidFill>
              <a:latin typeface="Epilogue"/>
              <a:ea typeface="Epilogue"/>
              <a:cs typeface="Epilogue"/>
              <a:sym typeface="Epilog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65"/>
          <p:cNvSpPr txBox="1"/>
          <p:nvPr/>
        </p:nvSpPr>
        <p:spPr>
          <a:xfrm>
            <a:off x="717750" y="1552850"/>
            <a:ext cx="7704000" cy="30921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i="1" lang="en" sz="1600">
                <a:solidFill>
                  <a:schemeClr val="dk1"/>
                </a:solidFill>
                <a:latin typeface="Albert Sans"/>
                <a:ea typeface="Albert Sans"/>
                <a:cs typeface="Albert Sans"/>
                <a:sym typeface="Albert Sans"/>
              </a:rPr>
              <a:t>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 {D1, D2, D8, D9, D11}</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Gain(S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Temperature) = 0.97 - (2/5) 0.0 - (2/5) 1.0 - (1/5) 0.0 = 0.57</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Gain(S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Humidity) = </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Gain(S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Wind) = </a:t>
            </a:r>
            <a:endParaRPr i="1" sz="1600">
              <a:solidFill>
                <a:schemeClr val="dk1"/>
              </a:solidFill>
              <a:latin typeface="Albert Sans"/>
              <a:ea typeface="Albert Sans"/>
              <a:cs typeface="Albert Sans"/>
              <a:sym typeface="Albert Sans"/>
            </a:endParaRPr>
          </a:p>
        </p:txBody>
      </p:sp>
      <p:pic>
        <p:nvPicPr>
          <p:cNvPr id="474" name="Google Shape;474;p65"/>
          <p:cNvPicPr preferRelativeResize="0"/>
          <p:nvPr/>
        </p:nvPicPr>
        <p:blipFill>
          <a:blip r:embed="rId3">
            <a:alphaModFix/>
          </a:blip>
          <a:stretch>
            <a:fillRect/>
          </a:stretch>
        </p:blipFill>
        <p:spPr>
          <a:xfrm>
            <a:off x="2970350" y="1297675"/>
            <a:ext cx="3203300" cy="2039400"/>
          </a:xfrm>
          <a:prstGeom prst="rect">
            <a:avLst/>
          </a:prstGeom>
          <a:noFill/>
          <a:ln>
            <a:noFill/>
          </a:ln>
        </p:spPr>
      </p:pic>
      <p:sp>
        <p:nvSpPr>
          <p:cNvPr id="475" name="Google Shape;475;p6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¿y el que sigue?</a:t>
            </a:r>
            <a:endParaRPr b="1" sz="2800">
              <a:solidFill>
                <a:srgbClr val="112158"/>
              </a:solidFill>
              <a:latin typeface="Epilogue"/>
              <a:ea typeface="Epilogue"/>
              <a:cs typeface="Epilogue"/>
              <a:sym typeface="Epilog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1" name="Google Shape;481;p66"/>
          <p:cNvSpPr txBox="1"/>
          <p:nvPr/>
        </p:nvSpPr>
        <p:spPr>
          <a:xfrm>
            <a:off x="717750" y="1552850"/>
            <a:ext cx="7704000" cy="30921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i="1" lang="en" sz="1600">
                <a:solidFill>
                  <a:schemeClr val="dk1"/>
                </a:solidFill>
                <a:latin typeface="Albert Sans"/>
                <a:ea typeface="Albert Sans"/>
                <a:cs typeface="Albert Sans"/>
                <a:sym typeface="Albert Sans"/>
              </a:rPr>
              <a:t>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 {D1, D2, D8, D9, D11}</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Gain(S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Temperature) = 0.97 - (2/5) 0.0 - (2/5) 1.0 - (1/5) 0.0 = 0.57</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Gain(S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Humidity) = 0.97 - (3/5) 0.0 - (2/5) 0.0 = 0.97</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Gain(S</a:t>
            </a:r>
            <a:r>
              <a:rPr baseline="-25000" i="1" lang="en" sz="1600">
                <a:solidFill>
                  <a:schemeClr val="dk1"/>
                </a:solidFill>
                <a:latin typeface="Albert Sans"/>
                <a:ea typeface="Albert Sans"/>
                <a:cs typeface="Albert Sans"/>
                <a:sym typeface="Albert Sans"/>
              </a:rPr>
              <a:t>Sunny</a:t>
            </a:r>
            <a:r>
              <a:rPr i="1" lang="en" sz="1600">
                <a:solidFill>
                  <a:schemeClr val="dk1"/>
                </a:solidFill>
                <a:latin typeface="Albert Sans"/>
                <a:ea typeface="Albert Sans"/>
                <a:cs typeface="Albert Sans"/>
                <a:sym typeface="Albert Sans"/>
              </a:rPr>
              <a:t>, Wind) = 0.97 - (2/5) 1.0 - (3/5) 0.91 = 0.019</a:t>
            </a:r>
            <a:endParaRPr i="1" sz="1600">
              <a:solidFill>
                <a:schemeClr val="dk1"/>
              </a:solidFill>
              <a:latin typeface="Albert Sans"/>
              <a:ea typeface="Albert Sans"/>
              <a:cs typeface="Albert Sans"/>
              <a:sym typeface="Albert Sans"/>
            </a:endParaRPr>
          </a:p>
        </p:txBody>
      </p:sp>
      <p:pic>
        <p:nvPicPr>
          <p:cNvPr id="482" name="Google Shape;482;p66"/>
          <p:cNvPicPr preferRelativeResize="0"/>
          <p:nvPr/>
        </p:nvPicPr>
        <p:blipFill>
          <a:blip r:embed="rId3">
            <a:alphaModFix/>
          </a:blip>
          <a:stretch>
            <a:fillRect/>
          </a:stretch>
        </p:blipFill>
        <p:spPr>
          <a:xfrm>
            <a:off x="2970350" y="1297675"/>
            <a:ext cx="3203300" cy="2039400"/>
          </a:xfrm>
          <a:prstGeom prst="rect">
            <a:avLst/>
          </a:prstGeom>
          <a:noFill/>
          <a:ln>
            <a:noFill/>
          </a:ln>
        </p:spPr>
      </p:pic>
      <p:sp>
        <p:nvSpPr>
          <p:cNvPr id="483" name="Google Shape;483;p6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¿y el que sigue?</a:t>
            </a:r>
            <a:endParaRPr b="1" sz="2800">
              <a:solidFill>
                <a:srgbClr val="112158"/>
              </a:solidFill>
              <a:latin typeface="Epilogue"/>
              <a:ea typeface="Epilogue"/>
              <a:cs typeface="Epilogue"/>
              <a:sym typeface="Epilogue"/>
            </a:endParaRPr>
          </a:p>
        </p:txBody>
      </p:sp>
      <p:sp>
        <p:nvSpPr>
          <p:cNvPr id="484" name="Google Shape;484;p66"/>
          <p:cNvSpPr/>
          <p:nvPr/>
        </p:nvSpPr>
        <p:spPr>
          <a:xfrm>
            <a:off x="7165838" y="2557825"/>
            <a:ext cx="1196100" cy="355200"/>
          </a:xfrm>
          <a:prstGeom prst="rect">
            <a:avLst/>
          </a:prstGeom>
          <a:noFill/>
          <a:ln cap="flat" cmpd="sng" w="1905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24242"/>
                </a:solidFill>
                <a:latin typeface="Times New Roman"/>
                <a:ea typeface="Times New Roman"/>
                <a:cs typeface="Times New Roman"/>
                <a:sym typeface="Times New Roman"/>
              </a:rPr>
              <a:t>Rain</a:t>
            </a:r>
            <a:endParaRPr b="1" i="1" sz="1200">
              <a:solidFill>
                <a:srgbClr val="424242"/>
              </a:solidFill>
              <a:latin typeface="Times New Roman"/>
              <a:ea typeface="Times New Roman"/>
              <a:cs typeface="Times New Roman"/>
              <a:sym typeface="Times New Roman"/>
            </a:endParaRPr>
          </a:p>
        </p:txBody>
      </p:sp>
      <p:sp>
        <p:nvSpPr>
          <p:cNvPr id="485" name="Google Shape;485;p66"/>
          <p:cNvSpPr txBox="1"/>
          <p:nvPr/>
        </p:nvSpPr>
        <p:spPr>
          <a:xfrm>
            <a:off x="7125050" y="1780550"/>
            <a:ext cx="1277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latin typeface="Roboto"/>
                <a:ea typeface="Roboto"/>
                <a:cs typeface="Roboto"/>
                <a:sym typeface="Roboto"/>
              </a:rPr>
              <a:t>Calcular</a:t>
            </a:r>
            <a:endParaRPr>
              <a:solidFill>
                <a:schemeClr val="accent4"/>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p6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112158"/>
                </a:solidFill>
                <a:latin typeface="Epilogue"/>
                <a:ea typeface="Epilogue"/>
                <a:cs typeface="Epilogue"/>
                <a:sym typeface="Epilogue"/>
              </a:rPr>
              <a:t>Búsqueda de espacio de hipótesis por ID3</a:t>
            </a:r>
            <a:endParaRPr b="1" sz="2800">
              <a:solidFill>
                <a:srgbClr val="112158"/>
              </a:solidFill>
              <a:latin typeface="Epilogue"/>
              <a:ea typeface="Epilogue"/>
              <a:cs typeface="Epilogue"/>
              <a:sym typeface="Epilogue"/>
            </a:endParaRPr>
          </a:p>
        </p:txBody>
      </p:sp>
      <p:pic>
        <p:nvPicPr>
          <p:cNvPr id="492" name="Google Shape;492;p67"/>
          <p:cNvPicPr preferRelativeResize="0"/>
          <p:nvPr/>
        </p:nvPicPr>
        <p:blipFill>
          <a:blip r:embed="rId3">
            <a:alphaModFix/>
          </a:blip>
          <a:stretch>
            <a:fillRect/>
          </a:stretch>
        </p:blipFill>
        <p:spPr>
          <a:xfrm>
            <a:off x="2905737" y="1288750"/>
            <a:ext cx="3332526" cy="361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6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Algoritmo ID3</a:t>
            </a:r>
            <a:endParaRPr sz="2400">
              <a:solidFill>
                <a:srgbClr val="112158"/>
              </a:solidFill>
              <a:latin typeface="Epilogue"/>
              <a:ea typeface="Epilogue"/>
              <a:cs typeface="Epilogue"/>
              <a:sym typeface="Epilogue"/>
            </a:endParaRPr>
          </a:p>
        </p:txBody>
      </p:sp>
      <p:sp>
        <p:nvSpPr>
          <p:cNvPr id="499" name="Google Shape;499;p6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737373"/>
                </a:solidFill>
                <a:latin typeface="Epilogue"/>
                <a:ea typeface="Epilogue"/>
                <a:cs typeface="Epilogue"/>
                <a:sym typeface="Epilogue"/>
              </a:rPr>
              <a:t>ID3 (Examples, Target_Attribute, Attributes)</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Create a root node for the tree</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a:t>
            </a:r>
            <a:r>
              <a:rPr b="1" lang="en" sz="1100">
                <a:solidFill>
                  <a:srgbClr val="737373"/>
                </a:solidFill>
                <a:latin typeface="Epilogue"/>
                <a:ea typeface="Epilogue"/>
                <a:cs typeface="Epilogue"/>
                <a:sym typeface="Epilogue"/>
              </a:rPr>
              <a:t>If</a:t>
            </a:r>
            <a:r>
              <a:rPr lang="en" sz="1100">
                <a:solidFill>
                  <a:srgbClr val="737373"/>
                </a:solidFill>
                <a:latin typeface="Epilogue"/>
                <a:ea typeface="Epilogue"/>
                <a:cs typeface="Epilogue"/>
                <a:sym typeface="Epilogue"/>
              </a:rPr>
              <a:t> all examples are positive, </a:t>
            </a:r>
            <a:r>
              <a:rPr b="1" lang="en" sz="1100">
                <a:solidFill>
                  <a:srgbClr val="737373"/>
                </a:solidFill>
                <a:latin typeface="Epilogue"/>
                <a:ea typeface="Epilogue"/>
                <a:cs typeface="Epilogue"/>
                <a:sym typeface="Epilogue"/>
              </a:rPr>
              <a:t>Return</a:t>
            </a:r>
            <a:r>
              <a:rPr lang="en" sz="1100">
                <a:solidFill>
                  <a:srgbClr val="737373"/>
                </a:solidFill>
                <a:latin typeface="Epilogue"/>
                <a:ea typeface="Epilogue"/>
                <a:cs typeface="Epilogue"/>
                <a:sym typeface="Epilogue"/>
              </a:rPr>
              <a:t> the single-node tree Root, with label = +.</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a:t>
            </a:r>
            <a:r>
              <a:rPr b="1" lang="en" sz="1100">
                <a:solidFill>
                  <a:srgbClr val="737373"/>
                </a:solidFill>
                <a:latin typeface="Epilogue"/>
                <a:ea typeface="Epilogue"/>
                <a:cs typeface="Epilogue"/>
                <a:sym typeface="Epilogue"/>
              </a:rPr>
              <a:t>If</a:t>
            </a:r>
            <a:r>
              <a:rPr lang="en" sz="1100">
                <a:solidFill>
                  <a:srgbClr val="737373"/>
                </a:solidFill>
                <a:latin typeface="Epilogue"/>
                <a:ea typeface="Epilogue"/>
                <a:cs typeface="Epilogue"/>
                <a:sym typeface="Epilogue"/>
              </a:rPr>
              <a:t> all examples are negative, </a:t>
            </a:r>
            <a:r>
              <a:rPr b="1" lang="en" sz="1100">
                <a:solidFill>
                  <a:srgbClr val="737373"/>
                </a:solidFill>
                <a:latin typeface="Epilogue"/>
                <a:ea typeface="Epilogue"/>
                <a:cs typeface="Epilogue"/>
                <a:sym typeface="Epilogue"/>
              </a:rPr>
              <a:t>Return</a:t>
            </a:r>
            <a:r>
              <a:rPr lang="en" sz="1100">
                <a:solidFill>
                  <a:srgbClr val="737373"/>
                </a:solidFill>
                <a:latin typeface="Epilogue"/>
                <a:ea typeface="Epilogue"/>
                <a:cs typeface="Epilogue"/>
                <a:sym typeface="Epilogue"/>
              </a:rPr>
              <a:t> the single-node tree Root, with label = -.</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a:t>
            </a:r>
            <a:r>
              <a:rPr b="1" lang="en" sz="1100">
                <a:solidFill>
                  <a:srgbClr val="737373"/>
                </a:solidFill>
                <a:latin typeface="Epilogue"/>
                <a:ea typeface="Epilogue"/>
                <a:cs typeface="Epilogue"/>
                <a:sym typeface="Epilogue"/>
              </a:rPr>
              <a:t>If</a:t>
            </a:r>
            <a:r>
              <a:rPr lang="en" sz="1100">
                <a:solidFill>
                  <a:srgbClr val="737373"/>
                </a:solidFill>
                <a:latin typeface="Epilogue"/>
                <a:ea typeface="Epilogue"/>
                <a:cs typeface="Epilogue"/>
                <a:sym typeface="Epilogue"/>
              </a:rPr>
              <a:t> number of predicting attributes is empty, </a:t>
            </a:r>
            <a:r>
              <a:rPr b="1" lang="en" sz="1100">
                <a:solidFill>
                  <a:srgbClr val="737373"/>
                </a:solidFill>
                <a:latin typeface="Epilogue"/>
                <a:ea typeface="Epilogue"/>
                <a:cs typeface="Epilogue"/>
                <a:sym typeface="Epilogue"/>
              </a:rPr>
              <a:t>then</a:t>
            </a:r>
            <a:r>
              <a:rPr lang="en" sz="1100">
                <a:solidFill>
                  <a:srgbClr val="737373"/>
                </a:solidFill>
                <a:latin typeface="Epilogue"/>
                <a:ea typeface="Epilogue"/>
                <a:cs typeface="Epilogue"/>
                <a:sym typeface="Epilogue"/>
              </a:rPr>
              <a:t> Return the single node tree Root,</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with label = most common value of the target attribute in the examples.</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a:t>
            </a:r>
            <a:r>
              <a:rPr b="1" lang="en" sz="1100">
                <a:solidFill>
                  <a:srgbClr val="737373"/>
                </a:solidFill>
                <a:latin typeface="Epilogue"/>
                <a:ea typeface="Epilogue"/>
                <a:cs typeface="Epilogue"/>
                <a:sym typeface="Epilogue"/>
              </a:rPr>
              <a:t>Otherwise</a:t>
            </a:r>
            <a:r>
              <a:rPr lang="en" sz="1100">
                <a:solidFill>
                  <a:srgbClr val="737373"/>
                </a:solidFill>
                <a:latin typeface="Epilogue"/>
                <a:ea typeface="Epilogue"/>
                <a:cs typeface="Epilogue"/>
                <a:sym typeface="Epilogue"/>
              </a:rPr>
              <a:t> Begin</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A ← The Attribute that best classifies examples.</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Decision Tree attribute for Root = A.</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a:t>
            </a:r>
            <a:r>
              <a:rPr b="1" lang="en" sz="1100">
                <a:solidFill>
                  <a:srgbClr val="737373"/>
                </a:solidFill>
                <a:latin typeface="Epilogue"/>
                <a:ea typeface="Epilogue"/>
                <a:cs typeface="Epilogue"/>
                <a:sym typeface="Epilogue"/>
              </a:rPr>
              <a:t>For</a:t>
            </a:r>
            <a:r>
              <a:rPr lang="en" sz="1100">
                <a:solidFill>
                  <a:srgbClr val="737373"/>
                </a:solidFill>
                <a:latin typeface="Epilogue"/>
                <a:ea typeface="Epilogue"/>
                <a:cs typeface="Epilogue"/>
                <a:sym typeface="Epilogue"/>
              </a:rPr>
              <a:t> each possible value, v</a:t>
            </a:r>
            <a:r>
              <a:rPr baseline="-25000" lang="en" sz="1100">
                <a:solidFill>
                  <a:srgbClr val="737373"/>
                </a:solidFill>
                <a:latin typeface="Epilogue"/>
                <a:ea typeface="Epilogue"/>
                <a:cs typeface="Epilogue"/>
                <a:sym typeface="Epilogue"/>
              </a:rPr>
              <a:t>i</a:t>
            </a:r>
            <a:r>
              <a:rPr lang="en" sz="1100">
                <a:solidFill>
                  <a:srgbClr val="737373"/>
                </a:solidFill>
                <a:latin typeface="Epilogue"/>
                <a:ea typeface="Epilogue"/>
                <a:cs typeface="Epilogue"/>
                <a:sym typeface="Epilogue"/>
              </a:rPr>
              <a:t>, of A,</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Add a new tree branch below Root, corresponding to the test A = v</a:t>
            </a:r>
            <a:r>
              <a:rPr baseline="-25000" lang="en" sz="1100">
                <a:solidFill>
                  <a:srgbClr val="737373"/>
                </a:solidFill>
                <a:latin typeface="Epilogue"/>
                <a:ea typeface="Epilogue"/>
                <a:cs typeface="Epilogue"/>
                <a:sym typeface="Epilogue"/>
              </a:rPr>
              <a:t>i</a:t>
            </a:r>
            <a:r>
              <a:rPr lang="en" sz="1100">
                <a:solidFill>
                  <a:srgbClr val="737373"/>
                </a:solidFill>
                <a:latin typeface="Epilogue"/>
                <a:ea typeface="Epilogue"/>
                <a:cs typeface="Epilogue"/>
                <a:sym typeface="Epilogue"/>
              </a:rPr>
              <a:t>.</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Let Examples(v</a:t>
            </a:r>
            <a:r>
              <a:rPr baseline="-25000" lang="en" sz="1100">
                <a:solidFill>
                  <a:srgbClr val="737373"/>
                </a:solidFill>
                <a:latin typeface="Epilogue"/>
                <a:ea typeface="Epilogue"/>
                <a:cs typeface="Epilogue"/>
                <a:sym typeface="Epilogue"/>
              </a:rPr>
              <a:t>i</a:t>
            </a:r>
            <a:r>
              <a:rPr lang="en" sz="1100">
                <a:solidFill>
                  <a:srgbClr val="737373"/>
                </a:solidFill>
                <a:latin typeface="Epilogue"/>
                <a:ea typeface="Epilogue"/>
                <a:cs typeface="Epilogue"/>
                <a:sym typeface="Epilogue"/>
              </a:rPr>
              <a:t>) be the subset of examples that have the value v</a:t>
            </a:r>
            <a:r>
              <a:rPr baseline="-25000" lang="en" sz="1100">
                <a:solidFill>
                  <a:srgbClr val="737373"/>
                </a:solidFill>
                <a:latin typeface="Epilogue"/>
                <a:ea typeface="Epilogue"/>
                <a:cs typeface="Epilogue"/>
                <a:sym typeface="Epilogue"/>
              </a:rPr>
              <a:t>i</a:t>
            </a:r>
            <a:r>
              <a:rPr lang="en" sz="1100">
                <a:solidFill>
                  <a:srgbClr val="737373"/>
                </a:solidFill>
                <a:latin typeface="Epilogue"/>
                <a:ea typeface="Epilogue"/>
                <a:cs typeface="Epilogue"/>
                <a:sym typeface="Epilogue"/>
              </a:rPr>
              <a:t> for A</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a:t>
            </a:r>
            <a:r>
              <a:rPr b="1" lang="en" sz="1100">
                <a:solidFill>
                  <a:srgbClr val="737373"/>
                </a:solidFill>
                <a:latin typeface="Epilogue"/>
                <a:ea typeface="Epilogue"/>
                <a:cs typeface="Epilogue"/>
                <a:sym typeface="Epilogue"/>
              </a:rPr>
              <a:t>If</a:t>
            </a:r>
            <a:r>
              <a:rPr lang="en" sz="1100">
                <a:solidFill>
                  <a:srgbClr val="737373"/>
                </a:solidFill>
                <a:latin typeface="Epilogue"/>
                <a:ea typeface="Epilogue"/>
                <a:cs typeface="Epilogue"/>
                <a:sym typeface="Epilogue"/>
              </a:rPr>
              <a:t> Examples(v</a:t>
            </a:r>
            <a:r>
              <a:rPr baseline="-25000" lang="en" sz="1100">
                <a:solidFill>
                  <a:srgbClr val="737373"/>
                </a:solidFill>
                <a:latin typeface="Epilogue"/>
                <a:ea typeface="Epilogue"/>
                <a:cs typeface="Epilogue"/>
                <a:sym typeface="Epilogue"/>
              </a:rPr>
              <a:t>i</a:t>
            </a:r>
            <a:r>
              <a:rPr lang="en" sz="1100">
                <a:solidFill>
                  <a:srgbClr val="737373"/>
                </a:solidFill>
                <a:latin typeface="Epilogue"/>
                <a:ea typeface="Epilogue"/>
                <a:cs typeface="Epilogue"/>
                <a:sym typeface="Epilogue"/>
              </a:rPr>
              <a:t>) is empty</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a:t>
            </a:r>
            <a:r>
              <a:rPr b="1" lang="en" sz="1100">
                <a:solidFill>
                  <a:srgbClr val="737373"/>
                </a:solidFill>
                <a:latin typeface="Epilogue"/>
                <a:ea typeface="Epilogue"/>
                <a:cs typeface="Epilogue"/>
                <a:sym typeface="Epilogue"/>
              </a:rPr>
              <a:t>Then</a:t>
            </a:r>
            <a:r>
              <a:rPr lang="en" sz="1100">
                <a:solidFill>
                  <a:srgbClr val="737373"/>
                </a:solidFill>
                <a:latin typeface="Epilogue"/>
                <a:ea typeface="Epilogue"/>
                <a:cs typeface="Epilogue"/>
                <a:sym typeface="Epilogue"/>
              </a:rPr>
              <a:t> below this new branch add a leaf node with label = most common target value in the examples</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a:t>
            </a:r>
            <a:r>
              <a:rPr b="1" lang="en" sz="1100">
                <a:solidFill>
                  <a:srgbClr val="737373"/>
                </a:solidFill>
                <a:latin typeface="Epilogue"/>
                <a:ea typeface="Epilogue"/>
                <a:cs typeface="Epilogue"/>
                <a:sym typeface="Epilogue"/>
              </a:rPr>
              <a:t>Else</a:t>
            </a:r>
            <a:r>
              <a:rPr lang="en" sz="1100">
                <a:solidFill>
                  <a:srgbClr val="737373"/>
                </a:solidFill>
                <a:latin typeface="Epilogue"/>
                <a:ea typeface="Epilogue"/>
                <a:cs typeface="Epilogue"/>
                <a:sym typeface="Epilogue"/>
              </a:rPr>
              <a:t> below this new branch add the subtree ID3 (Examples(v</a:t>
            </a:r>
            <a:r>
              <a:rPr baseline="-25000" lang="en" sz="1100">
                <a:solidFill>
                  <a:srgbClr val="737373"/>
                </a:solidFill>
                <a:latin typeface="Epilogue"/>
                <a:ea typeface="Epilogue"/>
                <a:cs typeface="Epilogue"/>
                <a:sym typeface="Epilogue"/>
              </a:rPr>
              <a:t>i</a:t>
            </a:r>
            <a:r>
              <a:rPr lang="en" sz="1100">
                <a:solidFill>
                  <a:srgbClr val="737373"/>
                </a:solidFill>
                <a:latin typeface="Epilogue"/>
                <a:ea typeface="Epilogue"/>
                <a:cs typeface="Epilogue"/>
                <a:sym typeface="Epilogue"/>
              </a:rPr>
              <a:t>), Target_Attribute, Attributes – {A})</a:t>
            </a:r>
            <a:endParaRPr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a:t>
            </a:r>
            <a:r>
              <a:rPr b="1" lang="en" sz="1100">
                <a:solidFill>
                  <a:srgbClr val="737373"/>
                </a:solidFill>
                <a:latin typeface="Epilogue"/>
                <a:ea typeface="Epilogue"/>
                <a:cs typeface="Epilogue"/>
                <a:sym typeface="Epilogue"/>
              </a:rPr>
              <a:t> End</a:t>
            </a:r>
            <a:endParaRPr b="1" sz="1100">
              <a:solidFill>
                <a:srgbClr val="737373"/>
              </a:solidFill>
              <a:latin typeface="Epilogue"/>
              <a:ea typeface="Epilogue"/>
              <a:cs typeface="Epilogue"/>
              <a:sym typeface="Epilogue"/>
            </a:endParaRPr>
          </a:p>
          <a:p>
            <a:pPr indent="0" lvl="0" marL="0" rtl="0" algn="l">
              <a:spcBef>
                <a:spcPts val="0"/>
              </a:spcBef>
              <a:spcAft>
                <a:spcPts val="0"/>
              </a:spcAft>
              <a:buNone/>
            </a:pPr>
            <a:r>
              <a:rPr lang="en" sz="1100">
                <a:solidFill>
                  <a:srgbClr val="737373"/>
                </a:solidFill>
                <a:latin typeface="Epilogue"/>
                <a:ea typeface="Epilogue"/>
                <a:cs typeface="Epilogue"/>
                <a:sym typeface="Epilogue"/>
              </a:rPr>
              <a:t>    Return Root</a:t>
            </a:r>
            <a:endParaRPr sz="1100">
              <a:solidFill>
                <a:schemeClr val="dk1"/>
              </a:solidFill>
              <a:latin typeface="Epilogue"/>
              <a:ea typeface="Epilogue"/>
              <a:cs typeface="Epilogue"/>
              <a:sym typeface="Epilogue"/>
            </a:endParaRPr>
          </a:p>
        </p:txBody>
      </p:sp>
      <p:pic>
        <p:nvPicPr>
          <p:cNvPr id="500" name="Google Shape;500;p68">
            <a:hlinkClick r:id="rId3"/>
          </p:cNvPr>
          <p:cNvPicPr preferRelativeResize="0"/>
          <p:nvPr/>
        </p:nvPicPr>
        <p:blipFill>
          <a:blip r:embed="rId4">
            <a:alphaModFix/>
          </a:blip>
          <a:stretch>
            <a:fillRect/>
          </a:stretch>
        </p:blipFill>
        <p:spPr>
          <a:xfrm>
            <a:off x="8117125" y="673538"/>
            <a:ext cx="304625" cy="304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p6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espacio de hipótesis está incompleto!</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La función objetivo seguramente está allí...</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Genera una única hipótesis (¿cuál?)</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No puedo manejar 20 preguntas...</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Sin retroceso</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Se cae en mínimos locales…</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Opciones de búsqueda basadas en estadísticas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Datos resistentes al ruido...</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Sesgo inductivo: "preferir el árbol más corto"</a:t>
            </a:r>
            <a:endParaRPr sz="1600">
              <a:solidFill>
                <a:schemeClr val="dk1"/>
              </a:solidFill>
              <a:latin typeface="Albert Sans"/>
              <a:ea typeface="Albert Sans"/>
              <a:cs typeface="Albert Sans"/>
              <a:sym typeface="Albert Sans"/>
            </a:endParaRPr>
          </a:p>
        </p:txBody>
      </p:sp>
      <p:sp>
        <p:nvSpPr>
          <p:cNvPr id="507" name="Google Shape;507;p6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112158"/>
                </a:solidFill>
                <a:latin typeface="Epilogue"/>
                <a:ea typeface="Epilogue"/>
                <a:cs typeface="Epilogue"/>
                <a:sym typeface="Epilogue"/>
              </a:rPr>
              <a:t>Búsqueda de espacio de hipótesis por ID3</a:t>
            </a:r>
            <a:endParaRPr b="1" sz="2800">
              <a:solidFill>
                <a:srgbClr val="112158"/>
              </a:solidFill>
              <a:latin typeface="Epilogue"/>
              <a:ea typeface="Epilogue"/>
              <a:cs typeface="Epilogue"/>
              <a:sym typeface="Epilog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7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Sesgo inductivo en ID3</a:t>
            </a:r>
            <a:endParaRPr b="1" sz="2800">
              <a:solidFill>
                <a:srgbClr val="112158"/>
              </a:solidFill>
              <a:latin typeface="Epilogue"/>
              <a:ea typeface="Epilogue"/>
              <a:cs typeface="Epilogue"/>
              <a:sym typeface="Epilogue"/>
            </a:endParaRPr>
          </a:p>
        </p:txBody>
      </p:sp>
      <p:sp>
        <p:nvSpPr>
          <p:cNvPr id="514" name="Google Shape;514;p7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Notar que H es el conjunto potencia de instancias X</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→¿Imparcial?</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No precisamente…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Preferencia por árboles pequeños y por aquellos con atributos de alta ganancia de información cerca de la raíz.</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sesgo es una preferencia por alguna hipótesis, en lugar de una restricción del espacio de hipótesis H.</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Occam’s razor</a:t>
            </a:r>
            <a:r>
              <a:rPr lang="en" sz="1600">
                <a:solidFill>
                  <a:schemeClr val="dk1"/>
                </a:solidFill>
                <a:latin typeface="Albert Sans"/>
                <a:ea typeface="Albert Sans"/>
                <a:cs typeface="Albert Sans"/>
                <a:sym typeface="Albert Sans"/>
              </a:rPr>
              <a:t>: preferir la hipótesis más corta que se ajuste a los datos.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7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¿Por qué preferir hipótesis pequeñas?</a:t>
            </a:r>
            <a:endParaRPr b="1" sz="2400">
              <a:solidFill>
                <a:schemeClr val="dk2"/>
              </a:solidFill>
              <a:latin typeface="Epilogue"/>
              <a:ea typeface="Epilogue"/>
              <a:cs typeface="Epilogue"/>
              <a:sym typeface="Epilogue"/>
            </a:endParaRPr>
          </a:p>
        </p:txBody>
      </p:sp>
      <p:sp>
        <p:nvSpPr>
          <p:cNvPr id="521" name="Google Shape;521;p7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Argumento a favor:</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Hay menos hipótesis cortas que largas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 improbable que una hipótesis corta que se ajuste a los datos sea una coincidencia</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Una hipótesis larga que se ajuste a los datos podría ser una coincidencia.</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Argumento opuesto: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Hay muchas formas de definir conjuntos pequeños de hipótesis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¿Qué tienen de especial los conjuntos pequeños basados en el tamaño de la hipótesis?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7" name="Google Shape;307;p45"/>
          <p:cNvPicPr preferRelativeResize="0"/>
          <p:nvPr/>
        </p:nvPicPr>
        <p:blipFill rotWithShape="1">
          <a:blip r:embed="rId3">
            <a:alphaModFix/>
          </a:blip>
          <a:srcRect b="641" l="416" r="534" t="710"/>
          <a:stretch/>
        </p:blipFill>
        <p:spPr>
          <a:xfrm>
            <a:off x="1288688" y="335531"/>
            <a:ext cx="6566605" cy="436009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7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Sobreajuste en árboles de decisión</a:t>
            </a:r>
            <a:endParaRPr b="1" sz="3000">
              <a:solidFill>
                <a:srgbClr val="112158"/>
              </a:solidFill>
              <a:latin typeface="Epilogue"/>
              <a:ea typeface="Epilogue"/>
              <a:cs typeface="Epilogue"/>
              <a:sym typeface="Epilogue"/>
            </a:endParaRPr>
          </a:p>
        </p:txBody>
      </p:sp>
      <p:sp>
        <p:nvSpPr>
          <p:cNvPr id="528" name="Google Shape;528;p72"/>
          <p:cNvSpPr txBox="1"/>
          <p:nvPr>
            <p:ph idx="2" type="subTitle"/>
          </p:nvPr>
        </p:nvSpPr>
        <p:spPr>
          <a:xfrm>
            <a:off x="713225" y="1896225"/>
            <a:ext cx="4372500" cy="18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Considere agregar un ejemplo de entrenamiento </a:t>
            </a:r>
            <a:r>
              <a:rPr b="1" lang="en"/>
              <a:t>ruidoso</a:t>
            </a:r>
            <a:r>
              <a:rPr lang="en"/>
              <a:t> (n.° 15):</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Sunny, Hot, </a:t>
            </a:r>
            <a:r>
              <a:rPr i="1" lang="en" u="sng"/>
              <a:t>Normal</a:t>
            </a:r>
            <a:r>
              <a:rPr i="1" lang="en"/>
              <a:t>, Strong, Play = No</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¿Qué efecto tiene sobre el árbol anterior?</a:t>
            </a:r>
            <a:endParaRPr/>
          </a:p>
          <a:p>
            <a:pPr indent="0" lvl="0" marL="0" rtl="0" algn="l">
              <a:spcBef>
                <a:spcPts val="0"/>
              </a:spcBef>
              <a:spcAft>
                <a:spcPts val="0"/>
              </a:spcAft>
              <a:buNone/>
            </a:pPr>
            <a:r>
              <a:t/>
            </a:r>
            <a:endParaRPr/>
          </a:p>
        </p:txBody>
      </p:sp>
      <p:pic>
        <p:nvPicPr>
          <p:cNvPr id="529" name="Google Shape;529;p72"/>
          <p:cNvPicPr preferRelativeResize="0"/>
          <p:nvPr/>
        </p:nvPicPr>
        <p:blipFill>
          <a:blip r:embed="rId3">
            <a:alphaModFix/>
          </a:blip>
          <a:stretch>
            <a:fillRect/>
          </a:stretch>
        </p:blipFill>
        <p:spPr>
          <a:xfrm>
            <a:off x="4853999" y="1862875"/>
            <a:ext cx="3702776" cy="2298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7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Sobreajuste</a:t>
            </a:r>
            <a:endParaRPr b="1" sz="2800">
              <a:solidFill>
                <a:srgbClr val="112158"/>
              </a:solidFill>
              <a:latin typeface="Epilogue"/>
              <a:ea typeface="Epilogue"/>
              <a:cs typeface="Epilogue"/>
              <a:sym typeface="Epilogue"/>
            </a:endParaRPr>
          </a:p>
        </p:txBody>
      </p:sp>
      <p:sp>
        <p:nvSpPr>
          <p:cNvPr id="536" name="Google Shape;536;p7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Considere el error de la hipótesis </a:t>
            </a:r>
            <a:r>
              <a:rPr i="1" lang="en" sz="1600">
                <a:solidFill>
                  <a:schemeClr val="dk1"/>
                </a:solidFill>
                <a:latin typeface="Albert Sans"/>
                <a:ea typeface="Albert Sans"/>
                <a:cs typeface="Albert Sans"/>
                <a:sym typeface="Albert Sans"/>
              </a:rPr>
              <a:t>h</a:t>
            </a:r>
            <a:r>
              <a:rPr lang="en" sz="1600">
                <a:solidFill>
                  <a:schemeClr val="dk1"/>
                </a:solidFill>
                <a:latin typeface="Albert Sans"/>
                <a:ea typeface="Albert Sans"/>
                <a:cs typeface="Albert Sans"/>
                <a:sym typeface="Albert Sans"/>
              </a:rPr>
              <a:t> sobre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datos de entrenamiento: </a:t>
            </a:r>
            <a:r>
              <a:rPr i="1" lang="en" sz="1600">
                <a:solidFill>
                  <a:schemeClr val="dk1"/>
                </a:solidFill>
                <a:latin typeface="Albert Sans"/>
                <a:ea typeface="Albert Sans"/>
                <a:cs typeface="Albert Sans"/>
                <a:sym typeface="Albert Sans"/>
              </a:rPr>
              <a:t>error</a:t>
            </a:r>
            <a:r>
              <a:rPr baseline="-25000" i="1" lang="en" sz="1600">
                <a:solidFill>
                  <a:schemeClr val="dk1"/>
                </a:solidFill>
                <a:latin typeface="Albert Sans"/>
                <a:ea typeface="Albert Sans"/>
                <a:cs typeface="Albert Sans"/>
                <a:sym typeface="Albert Sans"/>
              </a:rPr>
              <a:t>train</a:t>
            </a:r>
            <a:r>
              <a:rPr i="1" lang="en" sz="1600">
                <a:solidFill>
                  <a:schemeClr val="dk1"/>
                </a:solidFill>
                <a:latin typeface="Albert Sans"/>
                <a:ea typeface="Albert Sans"/>
                <a:cs typeface="Albert Sans"/>
                <a:sym typeface="Albert Sans"/>
              </a:rPr>
              <a:t>(h)</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distribución completa D de datos: </a:t>
            </a:r>
            <a:r>
              <a:rPr i="1" lang="en" sz="1600">
                <a:solidFill>
                  <a:schemeClr val="dk1"/>
                </a:solidFill>
                <a:latin typeface="Albert Sans"/>
                <a:ea typeface="Albert Sans"/>
                <a:cs typeface="Albert Sans"/>
                <a:sym typeface="Albert Sans"/>
              </a:rPr>
              <a:t>error</a:t>
            </a:r>
            <a:r>
              <a:rPr baseline="-25000" i="1" lang="en" sz="1600">
                <a:solidFill>
                  <a:schemeClr val="dk1"/>
                </a:solidFill>
                <a:latin typeface="Albert Sans"/>
                <a:ea typeface="Albert Sans"/>
                <a:cs typeface="Albert Sans"/>
                <a:sym typeface="Albert Sans"/>
              </a:rPr>
              <a:t>D</a:t>
            </a:r>
            <a:r>
              <a:rPr i="1" lang="en" sz="1600">
                <a:solidFill>
                  <a:schemeClr val="dk1"/>
                </a:solidFill>
                <a:latin typeface="Albert Sans"/>
                <a:ea typeface="Albert Sans"/>
                <a:cs typeface="Albert Sans"/>
                <a:sym typeface="Albert Sans"/>
              </a:rPr>
              <a:t>(h)</a:t>
            </a:r>
            <a:endParaRPr i="1"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La hipótesis </a:t>
            </a:r>
            <a:r>
              <a:rPr i="1" lang="en" sz="1600">
                <a:solidFill>
                  <a:schemeClr val="dk1"/>
                </a:solidFill>
                <a:latin typeface="Albert Sans"/>
                <a:ea typeface="Albert Sans"/>
                <a:cs typeface="Albert Sans"/>
                <a:sym typeface="Albert Sans"/>
              </a:rPr>
              <a:t>h ∈ H</a:t>
            </a:r>
            <a:r>
              <a:rPr lang="en" sz="1600">
                <a:solidFill>
                  <a:schemeClr val="dk1"/>
                </a:solidFill>
                <a:latin typeface="Albert Sans"/>
                <a:ea typeface="Albert Sans"/>
                <a:cs typeface="Albert Sans"/>
                <a:sym typeface="Albert Sans"/>
              </a:rPr>
              <a:t> sobreajusta los datos de entrenamiento si existe una hipótesis alternativa </a:t>
            </a:r>
            <a:r>
              <a:rPr i="1" lang="en" sz="1600">
                <a:solidFill>
                  <a:schemeClr val="dk1"/>
                </a:solidFill>
                <a:latin typeface="Albert Sans"/>
                <a:ea typeface="Albert Sans"/>
                <a:cs typeface="Albert Sans"/>
                <a:sym typeface="Albert Sans"/>
              </a:rPr>
              <a:t>h' ∈ H</a:t>
            </a:r>
            <a:r>
              <a:rPr lang="en" sz="1600">
                <a:solidFill>
                  <a:schemeClr val="dk1"/>
                </a:solidFill>
                <a:latin typeface="Albert Sans"/>
                <a:ea typeface="Albert Sans"/>
                <a:cs typeface="Albert Sans"/>
                <a:sym typeface="Albert Sans"/>
              </a:rPr>
              <a:t> tal que</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i="1" lang="en" sz="1600">
                <a:solidFill>
                  <a:schemeClr val="dk1"/>
                </a:solidFill>
                <a:latin typeface="Albert Sans"/>
                <a:ea typeface="Albert Sans"/>
                <a:cs typeface="Albert Sans"/>
                <a:sym typeface="Albert Sans"/>
              </a:rPr>
              <a:t>error</a:t>
            </a:r>
            <a:r>
              <a:rPr baseline="-25000" i="1" lang="en" sz="1600">
                <a:solidFill>
                  <a:schemeClr val="dk1"/>
                </a:solidFill>
                <a:latin typeface="Albert Sans"/>
                <a:ea typeface="Albert Sans"/>
                <a:cs typeface="Albert Sans"/>
                <a:sym typeface="Albert Sans"/>
              </a:rPr>
              <a:t>train</a:t>
            </a:r>
            <a:r>
              <a:rPr i="1" lang="en" sz="1600">
                <a:solidFill>
                  <a:schemeClr val="dk1"/>
                </a:solidFill>
                <a:latin typeface="Albert Sans"/>
                <a:ea typeface="Albert Sans"/>
                <a:cs typeface="Albert Sans"/>
                <a:sym typeface="Albert Sans"/>
              </a:rPr>
              <a:t>(h) &lt; error</a:t>
            </a:r>
            <a:r>
              <a:rPr baseline="-25000" i="1" lang="en" sz="1600">
                <a:solidFill>
                  <a:schemeClr val="dk1"/>
                </a:solidFill>
                <a:latin typeface="Albert Sans"/>
                <a:ea typeface="Albert Sans"/>
                <a:cs typeface="Albert Sans"/>
                <a:sym typeface="Albert Sans"/>
              </a:rPr>
              <a:t>train</a:t>
            </a:r>
            <a:r>
              <a:rPr i="1" lang="en" sz="1600">
                <a:solidFill>
                  <a:schemeClr val="dk1"/>
                </a:solidFill>
                <a:latin typeface="Albert Sans"/>
                <a:ea typeface="Albert Sans"/>
                <a:cs typeface="Albert Sans"/>
                <a:sym typeface="Albert Sans"/>
              </a:rPr>
              <a:t>(h’)</a:t>
            </a:r>
            <a:endParaRPr i="1" sz="16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sz="1600">
                <a:solidFill>
                  <a:schemeClr val="dk1"/>
                </a:solidFill>
                <a:latin typeface="Albert Sans"/>
                <a:ea typeface="Albert Sans"/>
                <a:cs typeface="Albert Sans"/>
                <a:sym typeface="Albert Sans"/>
              </a:rPr>
              <a:t>y</a:t>
            </a:r>
            <a:endParaRPr sz="16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i="1" lang="en" sz="1600">
                <a:solidFill>
                  <a:schemeClr val="dk1"/>
                </a:solidFill>
                <a:latin typeface="Albert Sans"/>
                <a:ea typeface="Albert Sans"/>
                <a:cs typeface="Albert Sans"/>
                <a:sym typeface="Albert Sans"/>
              </a:rPr>
              <a:t>error</a:t>
            </a:r>
            <a:r>
              <a:rPr baseline="-25000" i="1" lang="en" sz="1600">
                <a:solidFill>
                  <a:schemeClr val="dk1"/>
                </a:solidFill>
                <a:latin typeface="Albert Sans"/>
                <a:ea typeface="Albert Sans"/>
                <a:cs typeface="Albert Sans"/>
                <a:sym typeface="Albert Sans"/>
              </a:rPr>
              <a:t>D</a:t>
            </a:r>
            <a:r>
              <a:rPr i="1" lang="en" sz="1600">
                <a:solidFill>
                  <a:schemeClr val="dk1"/>
                </a:solidFill>
                <a:latin typeface="Albert Sans"/>
                <a:ea typeface="Albert Sans"/>
                <a:cs typeface="Albert Sans"/>
                <a:sym typeface="Albert Sans"/>
              </a:rPr>
              <a:t>(h) &gt; error</a:t>
            </a:r>
            <a:r>
              <a:rPr baseline="-25000" i="1" lang="en" sz="1600">
                <a:solidFill>
                  <a:schemeClr val="dk1"/>
                </a:solidFill>
                <a:latin typeface="Albert Sans"/>
                <a:ea typeface="Albert Sans"/>
                <a:cs typeface="Albert Sans"/>
                <a:sym typeface="Albert Sans"/>
              </a:rPr>
              <a:t>D</a:t>
            </a:r>
            <a:r>
              <a:rPr i="1" lang="en" sz="1600">
                <a:solidFill>
                  <a:schemeClr val="dk1"/>
                </a:solidFill>
                <a:latin typeface="Albert Sans"/>
                <a:ea typeface="Albert Sans"/>
                <a:cs typeface="Albert Sans"/>
                <a:sym typeface="Albert Sans"/>
              </a:rPr>
              <a:t>(h’)</a:t>
            </a:r>
            <a:endParaRPr i="1" sz="1600">
              <a:solidFill>
                <a:schemeClr val="dk1"/>
              </a:solidFill>
              <a:latin typeface="Albert Sans"/>
              <a:ea typeface="Albert Sans"/>
              <a:cs typeface="Albert Sans"/>
              <a:sym typeface="Albert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7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Sobreajuste en árbol de decisiones</a:t>
            </a:r>
            <a:endParaRPr b="1" sz="2800">
              <a:solidFill>
                <a:srgbClr val="112158"/>
              </a:solidFill>
              <a:latin typeface="Epilogue"/>
              <a:ea typeface="Epilogue"/>
              <a:cs typeface="Epilogue"/>
              <a:sym typeface="Epilogue"/>
            </a:endParaRPr>
          </a:p>
        </p:txBody>
      </p:sp>
      <p:pic>
        <p:nvPicPr>
          <p:cNvPr id="543" name="Google Shape;543;p74"/>
          <p:cNvPicPr preferRelativeResize="0"/>
          <p:nvPr/>
        </p:nvPicPr>
        <p:blipFill>
          <a:blip r:embed="rId3">
            <a:alphaModFix/>
          </a:blip>
          <a:stretch>
            <a:fillRect/>
          </a:stretch>
        </p:blipFill>
        <p:spPr>
          <a:xfrm>
            <a:off x="2052876" y="1593750"/>
            <a:ext cx="5038250" cy="3079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7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¿Cómo evitar el sobreajuste?</a:t>
            </a:r>
            <a:endParaRPr b="1" sz="2400">
              <a:solidFill>
                <a:schemeClr val="dk2"/>
              </a:solidFill>
              <a:latin typeface="Epilogue"/>
              <a:ea typeface="Epilogue"/>
              <a:cs typeface="Epilogue"/>
              <a:sym typeface="Epilogue"/>
            </a:endParaRPr>
          </a:p>
        </p:txBody>
      </p:sp>
      <p:sp>
        <p:nvSpPr>
          <p:cNvPr id="550" name="Google Shape;550;p7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Dejar de crecer el árbol cuando la división de datos no es estadísticamente significativa.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Crecer el árbol completo y luego realizar una poda posterior.</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¿Cómo seleccionar el "mejor" árbol?:</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Medir el rendimiento sobre los datos de entrenamiento.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Medir el rendimiento en un conjunto de datos de validación independiente.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MDL: minimizar</a:t>
            </a:r>
            <a:endParaRPr sz="16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i="1" lang="en" sz="1600">
                <a:solidFill>
                  <a:schemeClr val="dk1"/>
                </a:solidFill>
                <a:latin typeface="Albert Sans"/>
                <a:ea typeface="Albert Sans"/>
                <a:cs typeface="Albert Sans"/>
                <a:sym typeface="Albert Sans"/>
              </a:rPr>
              <a:t>size(tree) + size(misclassifications(tree))</a:t>
            </a:r>
            <a:endParaRPr i="1" sz="1600">
              <a:solidFill>
                <a:schemeClr val="dk1"/>
              </a:solidFill>
              <a:latin typeface="Albert Sans"/>
              <a:ea typeface="Albert Sans"/>
              <a:cs typeface="Albert Sans"/>
              <a:sym typeface="Alber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7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Podado de error-reducido</a:t>
            </a:r>
            <a:endParaRPr b="1" sz="2400">
              <a:solidFill>
                <a:schemeClr val="dk2"/>
              </a:solidFill>
              <a:latin typeface="Epilogue"/>
              <a:ea typeface="Epilogue"/>
              <a:cs typeface="Epilogue"/>
              <a:sym typeface="Epilogue"/>
            </a:endParaRPr>
          </a:p>
        </p:txBody>
      </p:sp>
      <p:sp>
        <p:nvSpPr>
          <p:cNvPr id="557" name="Google Shape;557;p7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Dividir los datos en conjuntos de </a:t>
            </a:r>
            <a:r>
              <a:rPr b="1" lang="en" sz="1600">
                <a:solidFill>
                  <a:schemeClr val="dk2"/>
                </a:solidFill>
                <a:latin typeface="Albert Sans"/>
                <a:ea typeface="Albert Sans"/>
                <a:cs typeface="Albert Sans"/>
                <a:sym typeface="Albert Sans"/>
              </a:rPr>
              <a:t>entrenamiento</a:t>
            </a:r>
            <a:r>
              <a:rPr lang="en" sz="1600">
                <a:solidFill>
                  <a:schemeClr val="dk1"/>
                </a:solidFill>
                <a:latin typeface="Albert Sans"/>
                <a:ea typeface="Albert Sans"/>
                <a:cs typeface="Albert Sans"/>
                <a:sym typeface="Albert Sans"/>
              </a:rPr>
              <a:t> y </a:t>
            </a:r>
            <a:r>
              <a:rPr b="1" lang="en" sz="1600">
                <a:solidFill>
                  <a:schemeClr val="dk2"/>
                </a:solidFill>
                <a:latin typeface="Albert Sans"/>
                <a:ea typeface="Albert Sans"/>
                <a:cs typeface="Albert Sans"/>
                <a:sym typeface="Albert Sans"/>
              </a:rPr>
              <a:t>validación</a:t>
            </a:r>
            <a:r>
              <a:rPr lang="en" sz="1600">
                <a:solidFill>
                  <a:schemeClr val="dk1"/>
                </a:solidFill>
                <a:latin typeface="Albert Sans"/>
                <a:ea typeface="Albert Sans"/>
                <a:cs typeface="Albert Sans"/>
                <a:sym typeface="Albert Sans"/>
              </a:rPr>
              <a:t> (prueba).</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500">
                <a:solidFill>
                  <a:schemeClr val="dk1"/>
                </a:solidFill>
                <a:latin typeface="Epilogue"/>
                <a:ea typeface="Epilogue"/>
                <a:cs typeface="Epilogue"/>
                <a:sym typeface="Epilogue"/>
              </a:rPr>
              <a:t>Do until further pruning is harmful:</a:t>
            </a:r>
            <a:endParaRPr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AutoNum type="arabicPeriod"/>
            </a:pPr>
            <a:r>
              <a:rPr lang="en" sz="1500">
                <a:solidFill>
                  <a:schemeClr val="dk1"/>
                </a:solidFill>
                <a:latin typeface="Epilogue"/>
                <a:ea typeface="Epilogue"/>
                <a:cs typeface="Epilogue"/>
                <a:sym typeface="Epilogue"/>
              </a:rPr>
              <a:t>Evaluate the impact on validation set of pruning each possible node (plus those below it).</a:t>
            </a:r>
            <a:endParaRPr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AutoNum type="arabicPeriod"/>
            </a:pPr>
            <a:r>
              <a:rPr lang="en" sz="1500">
                <a:solidFill>
                  <a:schemeClr val="dk1"/>
                </a:solidFill>
                <a:latin typeface="Epilogue"/>
                <a:ea typeface="Epilogue"/>
                <a:cs typeface="Epilogue"/>
                <a:sym typeface="Epilogue"/>
              </a:rPr>
              <a:t>Greedily remove the one that most improves validation set accuracy.</a:t>
            </a:r>
            <a:endParaRPr sz="1500">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 Produce la versión más pequeña del subárbol más preciso.</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¿Qué pasa si los datos son limitados?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7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Efectos del podado</a:t>
            </a:r>
            <a:endParaRPr b="1" sz="2800">
              <a:solidFill>
                <a:srgbClr val="112158"/>
              </a:solidFill>
              <a:latin typeface="Epilogue"/>
              <a:ea typeface="Epilogue"/>
              <a:cs typeface="Epilogue"/>
              <a:sym typeface="Epilogue"/>
            </a:endParaRPr>
          </a:p>
        </p:txBody>
      </p:sp>
      <p:pic>
        <p:nvPicPr>
          <p:cNvPr id="564" name="Google Shape;564;p77"/>
          <p:cNvPicPr preferRelativeResize="0"/>
          <p:nvPr/>
        </p:nvPicPr>
        <p:blipFill>
          <a:blip r:embed="rId3">
            <a:alphaModFix/>
          </a:blip>
          <a:stretch>
            <a:fillRect/>
          </a:stretch>
        </p:blipFill>
        <p:spPr>
          <a:xfrm>
            <a:off x="2048474" y="1557200"/>
            <a:ext cx="5047051" cy="3101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0" name="Google Shape;570;p7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AutoNum type="arabicPeriod"/>
            </a:pPr>
            <a:r>
              <a:rPr lang="en" sz="1600">
                <a:solidFill>
                  <a:schemeClr val="dk1"/>
                </a:solidFill>
                <a:latin typeface="Albert Sans"/>
                <a:ea typeface="Albert Sans"/>
                <a:cs typeface="Albert Sans"/>
                <a:sym typeface="Albert Sans"/>
              </a:rPr>
              <a:t>Convertir el árbol en un conjunto equivalente de reglas.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AutoNum type="arabicPeriod"/>
            </a:pPr>
            <a:r>
              <a:rPr lang="en" sz="1600">
                <a:solidFill>
                  <a:schemeClr val="dk1"/>
                </a:solidFill>
                <a:latin typeface="Albert Sans"/>
                <a:ea typeface="Albert Sans"/>
                <a:cs typeface="Albert Sans"/>
                <a:sym typeface="Albert Sans"/>
              </a:rPr>
              <a:t>Pode cada regla independientemente de las demás.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AutoNum type="arabicPeriod"/>
            </a:pPr>
            <a:r>
              <a:rPr lang="en" sz="1600">
                <a:solidFill>
                  <a:schemeClr val="dk1"/>
                </a:solidFill>
                <a:latin typeface="Albert Sans"/>
                <a:ea typeface="Albert Sans"/>
                <a:cs typeface="Albert Sans"/>
                <a:sym typeface="Albert Sans"/>
              </a:rPr>
              <a:t>Ordenar las reglas finales en la secuencia deseada para su uso.</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Quizá sea el enfoque más utilizado (e.g., C4.5 de Ross Quinlan).</a:t>
            </a:r>
            <a:endParaRPr sz="1600">
              <a:solidFill>
                <a:schemeClr val="dk1"/>
              </a:solidFill>
              <a:latin typeface="Albert Sans"/>
              <a:ea typeface="Albert Sans"/>
              <a:cs typeface="Albert Sans"/>
              <a:sym typeface="Albert Sans"/>
            </a:endParaRPr>
          </a:p>
        </p:txBody>
      </p:sp>
      <p:pic>
        <p:nvPicPr>
          <p:cNvPr id="571" name="Google Shape;571;p78"/>
          <p:cNvPicPr preferRelativeResize="0"/>
          <p:nvPr/>
        </p:nvPicPr>
        <p:blipFill>
          <a:blip r:embed="rId3">
            <a:alphaModFix/>
          </a:blip>
          <a:stretch>
            <a:fillRect/>
          </a:stretch>
        </p:blipFill>
        <p:spPr>
          <a:xfrm>
            <a:off x="6001861" y="3377275"/>
            <a:ext cx="1066175" cy="800400"/>
          </a:xfrm>
          <a:prstGeom prst="rect">
            <a:avLst/>
          </a:prstGeom>
          <a:noFill/>
          <a:ln>
            <a:noFill/>
          </a:ln>
        </p:spPr>
      </p:pic>
      <p:sp>
        <p:nvSpPr>
          <p:cNvPr id="572" name="Google Shape;572;p78"/>
          <p:cNvSpPr txBox="1"/>
          <p:nvPr/>
        </p:nvSpPr>
        <p:spPr>
          <a:xfrm>
            <a:off x="5034938" y="4177675"/>
            <a:ext cx="30000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D5156"/>
                </a:solidFill>
              </a:rPr>
              <a:t>https://www.rulequest.com/Personal/</a:t>
            </a:r>
            <a:endParaRPr sz="1000">
              <a:solidFill>
                <a:srgbClr val="4D5156"/>
              </a:solidFill>
            </a:endParaRPr>
          </a:p>
        </p:txBody>
      </p:sp>
      <p:sp>
        <p:nvSpPr>
          <p:cNvPr id="573" name="Google Shape;573;p7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Reglas post - podado</a:t>
            </a:r>
            <a:endParaRPr b="1" sz="3000">
              <a:solidFill>
                <a:srgbClr val="112158"/>
              </a:solidFill>
              <a:latin typeface="Epilogue"/>
              <a:ea typeface="Epilogue"/>
              <a:cs typeface="Epilogue"/>
              <a:sym typeface="Epilog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7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Convertir árbol en reglas de clasificación</a:t>
            </a:r>
            <a:endParaRPr b="1" sz="2800">
              <a:solidFill>
                <a:srgbClr val="112158"/>
              </a:solidFill>
              <a:latin typeface="Epilogue"/>
              <a:ea typeface="Epilogue"/>
              <a:cs typeface="Epilogue"/>
              <a:sym typeface="Epilogue"/>
            </a:endParaRPr>
          </a:p>
        </p:txBody>
      </p:sp>
      <p:sp>
        <p:nvSpPr>
          <p:cNvPr id="580" name="Google Shape;580;p7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2"/>
                </a:solidFill>
                <a:latin typeface="Albert Sans"/>
                <a:ea typeface="Albert Sans"/>
                <a:cs typeface="Albert Sans"/>
                <a:sym typeface="Albert Sans"/>
              </a:rPr>
              <a:t>Definición</a:t>
            </a:r>
            <a:r>
              <a:rPr lang="en" sz="1600">
                <a:solidFill>
                  <a:schemeClr val="dk1"/>
                </a:solidFill>
                <a:latin typeface="Albert Sans"/>
                <a:ea typeface="Albert Sans"/>
                <a:cs typeface="Albert Sans"/>
                <a:sym typeface="Albert Sans"/>
              </a:rPr>
              <a:t>: Las reglas de decisión son reglas con la siguiente forma:</a:t>
            </a:r>
            <a:endParaRPr sz="16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b="1" lang="en" sz="1600">
                <a:solidFill>
                  <a:schemeClr val="dk1"/>
                </a:solidFill>
                <a:latin typeface="Albert Sans"/>
                <a:ea typeface="Albert Sans"/>
                <a:cs typeface="Albert Sans"/>
                <a:sym typeface="Albert Sans"/>
              </a:rPr>
              <a:t>if</a:t>
            </a:r>
            <a:r>
              <a:rPr lang="en" sz="1600">
                <a:solidFill>
                  <a:schemeClr val="dk1"/>
                </a:solidFill>
                <a:latin typeface="Albert Sans"/>
                <a:ea typeface="Albert Sans"/>
                <a:cs typeface="Albert Sans"/>
                <a:sym typeface="Albert Sans"/>
              </a:rPr>
              <a:t> &lt;conditions&gt; </a:t>
            </a:r>
            <a:r>
              <a:rPr b="1" lang="en" sz="1600">
                <a:solidFill>
                  <a:schemeClr val="dk1"/>
                </a:solidFill>
                <a:latin typeface="Albert Sans"/>
                <a:ea typeface="Albert Sans"/>
                <a:cs typeface="Albert Sans"/>
                <a:sym typeface="Albert Sans"/>
              </a:rPr>
              <a:t>then </a:t>
            </a:r>
            <a:r>
              <a:rPr lang="en" sz="1600">
                <a:solidFill>
                  <a:schemeClr val="dk1"/>
                </a:solidFill>
                <a:latin typeface="Albert Sans"/>
                <a:ea typeface="Albert Sans"/>
                <a:cs typeface="Albert Sans"/>
                <a:sym typeface="Albert Sans"/>
              </a:rPr>
              <a:t>&lt;actions&gt;</a:t>
            </a:r>
            <a:endParaRPr sz="1600">
              <a:solidFill>
                <a:schemeClr val="dk1"/>
              </a:solidFill>
              <a:latin typeface="Albert Sans"/>
              <a:ea typeface="Albert Sans"/>
              <a:cs typeface="Albert Sans"/>
              <a:sym typeface="Albert Sans"/>
            </a:endParaRPr>
          </a:p>
        </p:txBody>
      </p:sp>
      <p:sp>
        <p:nvSpPr>
          <p:cNvPr id="581" name="Google Shape;581;p79"/>
          <p:cNvSpPr txBox="1"/>
          <p:nvPr/>
        </p:nvSpPr>
        <p:spPr>
          <a:xfrm>
            <a:off x="2585850" y="2428450"/>
            <a:ext cx="3972300" cy="2321400"/>
          </a:xfrm>
          <a:prstGeom prst="rect">
            <a:avLst/>
          </a:prstGeom>
          <a:noFill/>
          <a:ln cap="flat" cmpd="sng" w="76200">
            <a:solidFill>
              <a:srgbClr val="EFEFEF"/>
            </a:solidFill>
            <a:prstDash val="solid"/>
            <a:round/>
            <a:headEnd len="sm" w="sm" type="none"/>
            <a:tailEnd len="sm" w="sm" type="none"/>
          </a:ln>
        </p:spPr>
        <p:txBody>
          <a:bodyPr anchorCtr="0" anchor="t" bIns="180000" lIns="360000" spcFirstLastPara="1" rIns="360000" wrap="square" tIns="180000">
            <a:noAutofit/>
          </a:bodyPr>
          <a:lstStyle/>
          <a:p>
            <a:pPr indent="0" lvl="0" marL="0" rtl="0" algn="l">
              <a:lnSpc>
                <a:spcPct val="115000"/>
              </a:lnSpc>
              <a:spcBef>
                <a:spcPts val="0"/>
              </a:spcBef>
              <a:spcAft>
                <a:spcPts val="0"/>
              </a:spcAft>
              <a:buNone/>
            </a:pPr>
            <a:r>
              <a:rPr b="1" lang="en" sz="1600">
                <a:solidFill>
                  <a:srgbClr val="737373"/>
                </a:solidFill>
                <a:latin typeface="Roboto"/>
                <a:ea typeface="Roboto"/>
                <a:cs typeface="Roboto"/>
                <a:sym typeface="Roboto"/>
              </a:rPr>
              <a:t>if</a:t>
            </a:r>
            <a:r>
              <a:rPr lang="en" sz="1600">
                <a:solidFill>
                  <a:srgbClr val="737373"/>
                </a:solidFill>
                <a:latin typeface="Roboto"/>
                <a:ea typeface="Roboto"/>
                <a:cs typeface="Roboto"/>
                <a:sym typeface="Roboto"/>
              </a:rPr>
              <a:t> outlook = sunny </a:t>
            </a:r>
            <a:r>
              <a:rPr b="1" lang="en" sz="1600">
                <a:solidFill>
                  <a:srgbClr val="737373"/>
                </a:solidFill>
                <a:latin typeface="Roboto"/>
                <a:ea typeface="Roboto"/>
                <a:cs typeface="Roboto"/>
                <a:sym typeface="Roboto"/>
              </a:rPr>
              <a:t>then</a:t>
            </a:r>
            <a:endParaRPr b="1" sz="1600">
              <a:solidFill>
                <a:srgbClr val="737373"/>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rgbClr val="737373"/>
                </a:solidFill>
                <a:latin typeface="Roboto"/>
                <a:ea typeface="Roboto"/>
                <a:cs typeface="Roboto"/>
                <a:sym typeface="Roboto"/>
              </a:rPr>
              <a:t>|	</a:t>
            </a:r>
            <a:r>
              <a:rPr b="1" lang="en" sz="1600">
                <a:solidFill>
                  <a:srgbClr val="737373"/>
                </a:solidFill>
                <a:latin typeface="Roboto"/>
                <a:ea typeface="Roboto"/>
                <a:cs typeface="Roboto"/>
                <a:sym typeface="Roboto"/>
              </a:rPr>
              <a:t>if</a:t>
            </a:r>
            <a:r>
              <a:rPr lang="en" sz="1600">
                <a:solidFill>
                  <a:srgbClr val="737373"/>
                </a:solidFill>
                <a:latin typeface="Roboto"/>
                <a:ea typeface="Roboto"/>
                <a:cs typeface="Roboto"/>
                <a:sym typeface="Roboto"/>
              </a:rPr>
              <a:t> humidity &lt;= 75 </a:t>
            </a:r>
            <a:r>
              <a:rPr b="1" lang="en" sz="1600">
                <a:solidFill>
                  <a:srgbClr val="737373"/>
                </a:solidFill>
                <a:latin typeface="Roboto"/>
                <a:ea typeface="Roboto"/>
                <a:cs typeface="Roboto"/>
                <a:sym typeface="Roboto"/>
              </a:rPr>
              <a:t>then</a:t>
            </a:r>
            <a:r>
              <a:rPr lang="en" sz="1600">
                <a:solidFill>
                  <a:srgbClr val="737373"/>
                </a:solidFill>
                <a:latin typeface="Roboto"/>
                <a:ea typeface="Roboto"/>
                <a:cs typeface="Roboto"/>
                <a:sym typeface="Roboto"/>
              </a:rPr>
              <a:t> yes (2.0)</a:t>
            </a:r>
            <a:endParaRPr sz="1600">
              <a:solidFill>
                <a:srgbClr val="737373"/>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rgbClr val="737373"/>
                </a:solidFill>
                <a:latin typeface="Roboto"/>
                <a:ea typeface="Roboto"/>
                <a:cs typeface="Roboto"/>
                <a:sym typeface="Roboto"/>
              </a:rPr>
              <a:t>|	</a:t>
            </a:r>
            <a:r>
              <a:rPr b="1" lang="en" sz="1600">
                <a:solidFill>
                  <a:srgbClr val="737373"/>
                </a:solidFill>
                <a:latin typeface="Roboto"/>
                <a:ea typeface="Roboto"/>
                <a:cs typeface="Roboto"/>
                <a:sym typeface="Roboto"/>
              </a:rPr>
              <a:t>if</a:t>
            </a:r>
            <a:r>
              <a:rPr lang="en" sz="1600">
                <a:solidFill>
                  <a:srgbClr val="737373"/>
                </a:solidFill>
                <a:latin typeface="Roboto"/>
                <a:ea typeface="Roboto"/>
                <a:cs typeface="Roboto"/>
                <a:sym typeface="Roboto"/>
              </a:rPr>
              <a:t> humidity &gt; 75 </a:t>
            </a:r>
            <a:r>
              <a:rPr b="1" lang="en" sz="1600">
                <a:solidFill>
                  <a:srgbClr val="737373"/>
                </a:solidFill>
                <a:latin typeface="Roboto"/>
                <a:ea typeface="Roboto"/>
                <a:cs typeface="Roboto"/>
                <a:sym typeface="Roboto"/>
              </a:rPr>
              <a:t>then</a:t>
            </a:r>
            <a:r>
              <a:rPr lang="en" sz="1600">
                <a:solidFill>
                  <a:srgbClr val="737373"/>
                </a:solidFill>
                <a:latin typeface="Roboto"/>
                <a:ea typeface="Roboto"/>
                <a:cs typeface="Roboto"/>
                <a:sym typeface="Roboto"/>
              </a:rPr>
              <a:t> no (3.0)</a:t>
            </a:r>
            <a:endParaRPr sz="1600">
              <a:solidFill>
                <a:srgbClr val="737373"/>
              </a:solidFill>
              <a:latin typeface="Roboto"/>
              <a:ea typeface="Roboto"/>
              <a:cs typeface="Roboto"/>
              <a:sym typeface="Roboto"/>
            </a:endParaRPr>
          </a:p>
          <a:p>
            <a:pPr indent="0" lvl="0" marL="0" rtl="0" algn="l">
              <a:lnSpc>
                <a:spcPct val="115000"/>
              </a:lnSpc>
              <a:spcBef>
                <a:spcPts val="0"/>
              </a:spcBef>
              <a:spcAft>
                <a:spcPts val="0"/>
              </a:spcAft>
              <a:buNone/>
            </a:pPr>
            <a:r>
              <a:rPr b="1" lang="en" sz="1600">
                <a:solidFill>
                  <a:srgbClr val="737373"/>
                </a:solidFill>
                <a:latin typeface="Roboto"/>
                <a:ea typeface="Roboto"/>
                <a:cs typeface="Roboto"/>
                <a:sym typeface="Roboto"/>
              </a:rPr>
              <a:t>if</a:t>
            </a:r>
            <a:r>
              <a:rPr lang="en" sz="1600">
                <a:solidFill>
                  <a:srgbClr val="737373"/>
                </a:solidFill>
                <a:latin typeface="Roboto"/>
                <a:ea typeface="Roboto"/>
                <a:cs typeface="Roboto"/>
                <a:sym typeface="Roboto"/>
              </a:rPr>
              <a:t> outlook = overcast </a:t>
            </a:r>
            <a:r>
              <a:rPr b="1" lang="en" sz="1600">
                <a:solidFill>
                  <a:srgbClr val="737373"/>
                </a:solidFill>
                <a:latin typeface="Roboto"/>
                <a:ea typeface="Roboto"/>
                <a:cs typeface="Roboto"/>
                <a:sym typeface="Roboto"/>
              </a:rPr>
              <a:t>then</a:t>
            </a:r>
            <a:r>
              <a:rPr lang="en" sz="1600">
                <a:solidFill>
                  <a:srgbClr val="737373"/>
                </a:solidFill>
                <a:latin typeface="Roboto"/>
                <a:ea typeface="Roboto"/>
                <a:cs typeface="Roboto"/>
                <a:sym typeface="Roboto"/>
              </a:rPr>
              <a:t> yes (4.0)</a:t>
            </a:r>
            <a:endParaRPr sz="1600">
              <a:solidFill>
                <a:srgbClr val="737373"/>
              </a:solidFill>
              <a:latin typeface="Roboto"/>
              <a:ea typeface="Roboto"/>
              <a:cs typeface="Roboto"/>
              <a:sym typeface="Roboto"/>
            </a:endParaRPr>
          </a:p>
          <a:p>
            <a:pPr indent="0" lvl="0" marL="0" rtl="0" algn="l">
              <a:lnSpc>
                <a:spcPct val="115000"/>
              </a:lnSpc>
              <a:spcBef>
                <a:spcPts val="0"/>
              </a:spcBef>
              <a:spcAft>
                <a:spcPts val="0"/>
              </a:spcAft>
              <a:buNone/>
            </a:pPr>
            <a:r>
              <a:rPr b="1" lang="en" sz="1600">
                <a:solidFill>
                  <a:srgbClr val="737373"/>
                </a:solidFill>
                <a:latin typeface="Roboto"/>
                <a:ea typeface="Roboto"/>
                <a:cs typeface="Roboto"/>
                <a:sym typeface="Roboto"/>
              </a:rPr>
              <a:t>if</a:t>
            </a:r>
            <a:r>
              <a:rPr lang="en" sz="1600">
                <a:solidFill>
                  <a:srgbClr val="737373"/>
                </a:solidFill>
                <a:latin typeface="Roboto"/>
                <a:ea typeface="Roboto"/>
                <a:cs typeface="Roboto"/>
                <a:sym typeface="Roboto"/>
              </a:rPr>
              <a:t> outlook = rainy </a:t>
            </a:r>
            <a:r>
              <a:rPr b="1" lang="en" sz="1600">
                <a:solidFill>
                  <a:srgbClr val="737373"/>
                </a:solidFill>
                <a:latin typeface="Roboto"/>
                <a:ea typeface="Roboto"/>
                <a:cs typeface="Roboto"/>
                <a:sym typeface="Roboto"/>
              </a:rPr>
              <a:t>then</a:t>
            </a:r>
            <a:endParaRPr b="1" sz="1600">
              <a:solidFill>
                <a:srgbClr val="737373"/>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rgbClr val="737373"/>
                </a:solidFill>
                <a:latin typeface="Roboto"/>
                <a:ea typeface="Roboto"/>
                <a:cs typeface="Roboto"/>
                <a:sym typeface="Roboto"/>
              </a:rPr>
              <a:t>|	</a:t>
            </a:r>
            <a:r>
              <a:rPr b="1" lang="en" sz="1600">
                <a:solidFill>
                  <a:srgbClr val="737373"/>
                </a:solidFill>
                <a:latin typeface="Roboto"/>
                <a:ea typeface="Roboto"/>
                <a:cs typeface="Roboto"/>
                <a:sym typeface="Roboto"/>
              </a:rPr>
              <a:t>if</a:t>
            </a:r>
            <a:r>
              <a:rPr lang="en" sz="1600">
                <a:solidFill>
                  <a:srgbClr val="737373"/>
                </a:solidFill>
                <a:latin typeface="Roboto"/>
                <a:ea typeface="Roboto"/>
                <a:cs typeface="Roboto"/>
                <a:sym typeface="Roboto"/>
              </a:rPr>
              <a:t> windy = TRUE </a:t>
            </a:r>
            <a:r>
              <a:rPr b="1" lang="en" sz="1600">
                <a:solidFill>
                  <a:srgbClr val="737373"/>
                </a:solidFill>
                <a:latin typeface="Roboto"/>
                <a:ea typeface="Roboto"/>
                <a:cs typeface="Roboto"/>
                <a:sym typeface="Roboto"/>
              </a:rPr>
              <a:t>then</a:t>
            </a:r>
            <a:r>
              <a:rPr lang="en" sz="1600">
                <a:solidFill>
                  <a:srgbClr val="737373"/>
                </a:solidFill>
                <a:latin typeface="Roboto"/>
                <a:ea typeface="Roboto"/>
                <a:cs typeface="Roboto"/>
                <a:sym typeface="Roboto"/>
              </a:rPr>
              <a:t> no (2.0)</a:t>
            </a:r>
            <a:endParaRPr sz="1600">
              <a:solidFill>
                <a:srgbClr val="737373"/>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rgbClr val="737373"/>
                </a:solidFill>
                <a:latin typeface="Roboto"/>
                <a:ea typeface="Roboto"/>
                <a:cs typeface="Roboto"/>
                <a:sym typeface="Roboto"/>
              </a:rPr>
              <a:t>|	</a:t>
            </a:r>
            <a:r>
              <a:rPr b="1" lang="en" sz="1600">
                <a:solidFill>
                  <a:srgbClr val="737373"/>
                </a:solidFill>
                <a:latin typeface="Roboto"/>
                <a:ea typeface="Roboto"/>
                <a:cs typeface="Roboto"/>
                <a:sym typeface="Roboto"/>
              </a:rPr>
              <a:t>if</a:t>
            </a:r>
            <a:r>
              <a:rPr lang="en" sz="1600">
                <a:solidFill>
                  <a:srgbClr val="737373"/>
                </a:solidFill>
                <a:latin typeface="Roboto"/>
                <a:ea typeface="Roboto"/>
                <a:cs typeface="Roboto"/>
                <a:sym typeface="Roboto"/>
              </a:rPr>
              <a:t> windy = FALSE </a:t>
            </a:r>
            <a:r>
              <a:rPr b="1" lang="en" sz="1600">
                <a:solidFill>
                  <a:srgbClr val="737373"/>
                </a:solidFill>
                <a:latin typeface="Roboto"/>
                <a:ea typeface="Roboto"/>
                <a:cs typeface="Roboto"/>
                <a:sym typeface="Roboto"/>
              </a:rPr>
              <a:t>then</a:t>
            </a:r>
            <a:r>
              <a:rPr lang="en" sz="1600">
                <a:solidFill>
                  <a:srgbClr val="737373"/>
                </a:solidFill>
                <a:latin typeface="Roboto"/>
                <a:ea typeface="Roboto"/>
                <a:cs typeface="Roboto"/>
                <a:sym typeface="Roboto"/>
              </a:rPr>
              <a:t> yes (3.0)</a:t>
            </a:r>
            <a:endParaRPr sz="1600">
              <a:solidFill>
                <a:srgbClr val="737373"/>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7" name="Google Shape;587;p8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Atributos continuos</a:t>
            </a:r>
            <a:endParaRPr b="1" sz="2800">
              <a:solidFill>
                <a:srgbClr val="112158"/>
              </a:solidFill>
              <a:latin typeface="Epilogue"/>
              <a:ea typeface="Epilogue"/>
              <a:cs typeface="Epilogue"/>
              <a:sym typeface="Epilogue"/>
            </a:endParaRPr>
          </a:p>
        </p:txBody>
      </p:sp>
      <p:sp>
        <p:nvSpPr>
          <p:cNvPr id="588" name="Google Shape;588;p8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Transformar a atributos discretos que representen el dominio continuo.</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(Humidity &gt; 82) = High, Normal</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Temperature &gt; 76 = Hot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Temperature &gt;  69  = Mild</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Temperature &lt;70 = Cool </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4" name="Google Shape;594;p8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Atributos con muchos valores</a:t>
            </a:r>
            <a:endParaRPr b="1" sz="2800">
              <a:solidFill>
                <a:srgbClr val="112158"/>
              </a:solidFill>
              <a:latin typeface="Epilogue"/>
              <a:ea typeface="Epilogue"/>
              <a:cs typeface="Epilogue"/>
              <a:sym typeface="Epilogue"/>
            </a:endParaRPr>
          </a:p>
        </p:txBody>
      </p:sp>
      <p:sp>
        <p:nvSpPr>
          <p:cNvPr id="595" name="Google Shape;595;p8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DB4437"/>
                </a:solidFill>
                <a:latin typeface="Albert Sans"/>
                <a:ea typeface="Albert Sans"/>
                <a:cs typeface="Albert Sans"/>
                <a:sym typeface="Albert Sans"/>
              </a:rPr>
              <a:t>Problema:</a:t>
            </a:r>
            <a:endParaRPr b="1" sz="1600">
              <a:solidFill>
                <a:srgbClr val="DB4437"/>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Si un atributo tiene muchos valores, </a:t>
            </a:r>
            <a:r>
              <a:rPr i="1" lang="en" sz="1600">
                <a:solidFill>
                  <a:schemeClr val="dk1"/>
                </a:solidFill>
                <a:latin typeface="Albert Sans"/>
                <a:ea typeface="Albert Sans"/>
                <a:cs typeface="Albert Sans"/>
                <a:sym typeface="Albert Sans"/>
              </a:rPr>
              <a:t>Gain</a:t>
            </a:r>
            <a:r>
              <a:rPr lang="en" sz="1600">
                <a:solidFill>
                  <a:schemeClr val="dk1"/>
                </a:solidFill>
                <a:latin typeface="Albert Sans"/>
                <a:ea typeface="Albert Sans"/>
                <a:cs typeface="Albert Sans"/>
                <a:sym typeface="Albert Sans"/>
              </a:rPr>
              <a:t> lo seleccionará.</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Una solución: utilizar </a:t>
            </a:r>
            <a:r>
              <a:rPr i="1" lang="en" sz="1600">
                <a:solidFill>
                  <a:schemeClr val="dk1"/>
                </a:solidFill>
                <a:latin typeface="Albert Sans"/>
                <a:ea typeface="Albert Sans"/>
                <a:cs typeface="Albert Sans"/>
                <a:sym typeface="Albert Sans"/>
              </a:rPr>
              <a:t>GainRatio</a:t>
            </a:r>
            <a:r>
              <a:rPr lang="en" sz="1600">
                <a:solidFill>
                  <a:schemeClr val="dk1"/>
                </a:solidFill>
                <a:latin typeface="Albert Sans"/>
                <a:ea typeface="Albert Sans"/>
                <a:cs typeface="Albert Sans"/>
                <a:sym typeface="Albert Sans"/>
              </a:rPr>
              <a:t> en su lugar:</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donde </a:t>
            </a:r>
            <a:r>
              <a:rPr i="1" lang="en" sz="1600">
                <a:solidFill>
                  <a:schemeClr val="dk1"/>
                </a:solidFill>
                <a:latin typeface="Albert Sans"/>
                <a:ea typeface="Albert Sans"/>
                <a:cs typeface="Albert Sans"/>
                <a:sym typeface="Albert Sans"/>
              </a:rPr>
              <a:t>S</a:t>
            </a:r>
            <a:r>
              <a:rPr baseline="-25000" i="1"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es el subconjunto de </a:t>
            </a:r>
            <a:r>
              <a:rPr i="1" lang="en" sz="1600">
                <a:solidFill>
                  <a:schemeClr val="dk1"/>
                </a:solidFill>
                <a:latin typeface="Albert Sans"/>
                <a:ea typeface="Albert Sans"/>
                <a:cs typeface="Albert Sans"/>
                <a:sym typeface="Albert Sans"/>
              </a:rPr>
              <a:t>S</a:t>
            </a:r>
            <a:r>
              <a:rPr lang="en" sz="1600">
                <a:solidFill>
                  <a:schemeClr val="dk1"/>
                </a:solidFill>
                <a:latin typeface="Albert Sans"/>
                <a:ea typeface="Albert Sans"/>
                <a:cs typeface="Albert Sans"/>
                <a:sym typeface="Albert Sans"/>
              </a:rPr>
              <a:t> para el que </a:t>
            </a:r>
            <a:r>
              <a:rPr i="1" lang="en" sz="1600">
                <a:solidFill>
                  <a:schemeClr val="dk1"/>
                </a:solidFill>
                <a:latin typeface="Albert Sans"/>
                <a:ea typeface="Albert Sans"/>
                <a:cs typeface="Albert Sans"/>
                <a:sym typeface="Albert Sans"/>
              </a:rPr>
              <a:t>A</a:t>
            </a:r>
            <a:r>
              <a:rPr lang="en" sz="1600">
                <a:solidFill>
                  <a:schemeClr val="dk1"/>
                </a:solidFill>
                <a:latin typeface="Albert Sans"/>
                <a:ea typeface="Albert Sans"/>
                <a:cs typeface="Albert Sans"/>
                <a:sym typeface="Albert Sans"/>
              </a:rPr>
              <a:t> tiene el valor </a:t>
            </a:r>
            <a:r>
              <a:rPr i="1" lang="en" sz="1600">
                <a:solidFill>
                  <a:schemeClr val="dk1"/>
                </a:solidFill>
                <a:latin typeface="Albert Sans"/>
                <a:ea typeface="Albert Sans"/>
                <a:cs typeface="Albert Sans"/>
                <a:sym typeface="Albert Sans"/>
              </a:rPr>
              <a:t>v</a:t>
            </a:r>
            <a:r>
              <a:rPr baseline="-25000" i="1"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pic>
        <p:nvPicPr>
          <p:cNvPr descr="GainRatio(S,A) \equiv \frac{Gain(S,A)}{SplitInformation(S,A)}" id="596" name="Google Shape;596;p81"/>
          <p:cNvPicPr preferRelativeResize="0"/>
          <p:nvPr/>
        </p:nvPicPr>
        <p:blipFill>
          <a:blip r:embed="rId3">
            <a:alphaModFix/>
          </a:blip>
          <a:stretch>
            <a:fillRect/>
          </a:stretch>
        </p:blipFill>
        <p:spPr>
          <a:xfrm>
            <a:off x="3070687" y="2676800"/>
            <a:ext cx="2998125" cy="292675"/>
          </a:xfrm>
          <a:prstGeom prst="rect">
            <a:avLst/>
          </a:prstGeom>
          <a:noFill/>
          <a:ln>
            <a:noFill/>
          </a:ln>
        </p:spPr>
      </p:pic>
      <p:pic>
        <p:nvPicPr>
          <p:cNvPr descr="SplitInformation(S,A) \equiv -\sum_{i=1}^{c} \frac{\left | S_i \right |}{\left | S \right |} log_2 \frac{\left | S_i \right |}{\left | S \right |}" id="597" name="Google Shape;597;p81"/>
          <p:cNvPicPr preferRelativeResize="0"/>
          <p:nvPr/>
        </p:nvPicPr>
        <p:blipFill>
          <a:blip r:embed="rId4">
            <a:alphaModFix/>
          </a:blip>
          <a:stretch>
            <a:fillRect/>
          </a:stretch>
        </p:blipFill>
        <p:spPr>
          <a:xfrm>
            <a:off x="2763488" y="3338500"/>
            <a:ext cx="3612524" cy="292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1770600" y="1307100"/>
            <a:ext cx="5602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4.2</a:t>
            </a:r>
            <a:r>
              <a:rPr lang="en" sz="4800">
                <a:solidFill>
                  <a:schemeClr val="lt2"/>
                </a:solidFill>
              </a:rPr>
              <a:t> </a:t>
            </a:r>
            <a:r>
              <a:rPr lang="en" sz="4800"/>
              <a:t>Decision tree learning</a:t>
            </a:r>
            <a:endParaRPr sz="2500"/>
          </a:p>
        </p:txBody>
      </p:sp>
      <p:sp>
        <p:nvSpPr>
          <p:cNvPr id="313" name="Google Shape;313;p46"/>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6"/>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6"/>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3" name="Google Shape;603;p8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Atributos con pesos</a:t>
            </a:r>
            <a:endParaRPr b="1" sz="2800">
              <a:solidFill>
                <a:srgbClr val="112158"/>
              </a:solidFill>
              <a:latin typeface="Epilogue"/>
              <a:ea typeface="Epilogue"/>
              <a:cs typeface="Epilogue"/>
              <a:sym typeface="Epilogue"/>
            </a:endParaRPr>
          </a:p>
        </p:txBody>
      </p:sp>
      <p:sp>
        <p:nvSpPr>
          <p:cNvPr id="604" name="Google Shape;604;p8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¿Cómo aprender eficazmente un árbol con pesos?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 enfoque: sustituir </a:t>
            </a:r>
            <a:r>
              <a:rPr i="1" lang="en" sz="1600">
                <a:solidFill>
                  <a:schemeClr val="dk1"/>
                </a:solidFill>
                <a:latin typeface="Albert Sans"/>
                <a:ea typeface="Albert Sans"/>
                <a:cs typeface="Albert Sans"/>
                <a:sym typeface="Albert Sans"/>
              </a:rPr>
              <a:t>Gain</a:t>
            </a:r>
            <a:r>
              <a:rPr lang="en" sz="1600">
                <a:solidFill>
                  <a:schemeClr val="dk1"/>
                </a:solidFill>
                <a:latin typeface="Albert Sans"/>
                <a:ea typeface="Albert Sans"/>
                <a:cs typeface="Albert Sans"/>
                <a:sym typeface="Albert Sans"/>
              </a:rPr>
              <a:t> por</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donde w ∈ [0,1] determina la importancia del peso.</a:t>
            </a:r>
            <a:endParaRPr sz="1600">
              <a:solidFill>
                <a:schemeClr val="dk1"/>
              </a:solidFill>
              <a:latin typeface="Albert Sans"/>
              <a:ea typeface="Albert Sans"/>
              <a:cs typeface="Albert Sans"/>
              <a:sym typeface="Albert Sans"/>
            </a:endParaRPr>
          </a:p>
        </p:txBody>
      </p:sp>
      <p:pic>
        <p:nvPicPr>
          <p:cNvPr descr="\frac{Gain^2(S,A)}{Cost(A)}" id="605" name="Google Shape;605;p82"/>
          <p:cNvPicPr preferRelativeResize="0"/>
          <p:nvPr/>
        </p:nvPicPr>
        <p:blipFill>
          <a:blip r:embed="rId3">
            <a:alphaModFix/>
          </a:blip>
          <a:stretch>
            <a:fillRect/>
          </a:stretch>
        </p:blipFill>
        <p:spPr>
          <a:xfrm>
            <a:off x="4143429" y="2311850"/>
            <a:ext cx="857146" cy="401521"/>
          </a:xfrm>
          <a:prstGeom prst="rect">
            <a:avLst/>
          </a:prstGeom>
          <a:noFill/>
          <a:ln>
            <a:noFill/>
          </a:ln>
        </p:spPr>
      </p:pic>
      <p:pic>
        <p:nvPicPr>
          <p:cNvPr descr="\frac{2^{Gain(S,A)}-1}{(Cost(A)+1)^w}" id="606" name="Google Shape;606;p82"/>
          <p:cNvPicPr preferRelativeResize="0"/>
          <p:nvPr/>
        </p:nvPicPr>
        <p:blipFill>
          <a:blip r:embed="rId4">
            <a:alphaModFix/>
          </a:blip>
          <a:stretch>
            <a:fillRect/>
          </a:stretch>
        </p:blipFill>
        <p:spPr>
          <a:xfrm>
            <a:off x="4028338" y="2920329"/>
            <a:ext cx="1087325" cy="40152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8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Valores de atributo desconocidos</a:t>
            </a:r>
            <a:endParaRPr b="1" sz="2800">
              <a:solidFill>
                <a:srgbClr val="112158"/>
              </a:solidFill>
              <a:latin typeface="Epilogue"/>
              <a:ea typeface="Epilogue"/>
              <a:cs typeface="Epilogue"/>
              <a:sym typeface="Epilogue"/>
            </a:endParaRPr>
          </a:p>
        </p:txBody>
      </p:sp>
      <p:sp>
        <p:nvSpPr>
          <p:cNvPr id="613" name="Google Shape;613;p8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¿Qué pasa si en algunos ejemplos faltan valores de A?</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500">
                <a:solidFill>
                  <a:schemeClr val="dk1"/>
                </a:solidFill>
                <a:latin typeface="Epilogue"/>
                <a:ea typeface="Epilogue"/>
                <a:cs typeface="Epilogue"/>
                <a:sym typeface="Epilogue"/>
              </a:rPr>
              <a:t>Use training example anyway, sort through tree:</a:t>
            </a:r>
            <a:endParaRPr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Char char="●"/>
            </a:pPr>
            <a:r>
              <a:rPr lang="en" sz="1500">
                <a:solidFill>
                  <a:schemeClr val="dk1"/>
                </a:solidFill>
                <a:latin typeface="Epilogue"/>
                <a:ea typeface="Epilogue"/>
                <a:cs typeface="Epilogue"/>
                <a:sym typeface="Epilogue"/>
              </a:rPr>
              <a:t>If node </a:t>
            </a:r>
            <a:r>
              <a:rPr i="1" lang="en" sz="1500">
                <a:solidFill>
                  <a:schemeClr val="dk1"/>
                </a:solidFill>
                <a:latin typeface="Epilogue"/>
                <a:ea typeface="Epilogue"/>
                <a:cs typeface="Epilogue"/>
                <a:sym typeface="Epilogue"/>
              </a:rPr>
              <a:t>n</a:t>
            </a:r>
            <a:r>
              <a:rPr lang="en" sz="1500">
                <a:solidFill>
                  <a:schemeClr val="dk1"/>
                </a:solidFill>
                <a:latin typeface="Epilogue"/>
                <a:ea typeface="Epilogue"/>
                <a:cs typeface="Epilogue"/>
                <a:sym typeface="Epilogue"/>
              </a:rPr>
              <a:t> tests </a:t>
            </a:r>
            <a:r>
              <a:rPr i="1" lang="en" sz="1500">
                <a:solidFill>
                  <a:schemeClr val="dk1"/>
                </a:solidFill>
                <a:latin typeface="Epilogue"/>
                <a:ea typeface="Epilogue"/>
                <a:cs typeface="Epilogue"/>
                <a:sym typeface="Epilogue"/>
              </a:rPr>
              <a:t>A</a:t>
            </a:r>
            <a:r>
              <a:rPr lang="en" sz="1500">
                <a:solidFill>
                  <a:schemeClr val="dk1"/>
                </a:solidFill>
                <a:latin typeface="Epilogue"/>
                <a:ea typeface="Epilogue"/>
                <a:cs typeface="Epilogue"/>
                <a:sym typeface="Epilogue"/>
              </a:rPr>
              <a:t>, assign most common value of </a:t>
            </a:r>
            <a:r>
              <a:rPr i="1" lang="en" sz="1500">
                <a:solidFill>
                  <a:schemeClr val="dk1"/>
                </a:solidFill>
                <a:latin typeface="Epilogue"/>
                <a:ea typeface="Epilogue"/>
                <a:cs typeface="Epilogue"/>
                <a:sym typeface="Epilogue"/>
              </a:rPr>
              <a:t>A</a:t>
            </a:r>
            <a:r>
              <a:rPr lang="en" sz="1500">
                <a:solidFill>
                  <a:schemeClr val="dk1"/>
                </a:solidFill>
                <a:latin typeface="Epilogue"/>
                <a:ea typeface="Epilogue"/>
                <a:cs typeface="Epilogue"/>
                <a:sym typeface="Epilogue"/>
              </a:rPr>
              <a:t> among others sorted to node </a:t>
            </a:r>
            <a:r>
              <a:rPr i="1" lang="en" sz="1500">
                <a:solidFill>
                  <a:schemeClr val="dk1"/>
                </a:solidFill>
                <a:latin typeface="Epilogue"/>
                <a:ea typeface="Epilogue"/>
                <a:cs typeface="Epilogue"/>
                <a:sym typeface="Epilogue"/>
              </a:rPr>
              <a:t>n</a:t>
            </a:r>
            <a:r>
              <a:rPr lang="en" sz="1500">
                <a:solidFill>
                  <a:schemeClr val="dk1"/>
                </a:solidFill>
                <a:latin typeface="Epilogue"/>
                <a:ea typeface="Epilogue"/>
                <a:cs typeface="Epilogue"/>
                <a:sym typeface="Epilogue"/>
              </a:rPr>
              <a:t>.</a:t>
            </a:r>
            <a:endParaRPr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Char char="●"/>
            </a:pPr>
            <a:r>
              <a:rPr lang="en" sz="1500">
                <a:solidFill>
                  <a:schemeClr val="dk1"/>
                </a:solidFill>
                <a:latin typeface="Epilogue"/>
                <a:ea typeface="Epilogue"/>
                <a:cs typeface="Epilogue"/>
                <a:sym typeface="Epilogue"/>
              </a:rPr>
              <a:t>Assign most common value of </a:t>
            </a:r>
            <a:r>
              <a:rPr i="1" lang="en" sz="1500">
                <a:solidFill>
                  <a:schemeClr val="dk1"/>
                </a:solidFill>
                <a:latin typeface="Epilogue"/>
                <a:ea typeface="Epilogue"/>
                <a:cs typeface="Epilogue"/>
                <a:sym typeface="Epilogue"/>
              </a:rPr>
              <a:t>A</a:t>
            </a:r>
            <a:r>
              <a:rPr lang="en" sz="1500">
                <a:solidFill>
                  <a:schemeClr val="dk1"/>
                </a:solidFill>
                <a:latin typeface="Epilogue"/>
                <a:ea typeface="Epilogue"/>
                <a:cs typeface="Epilogue"/>
                <a:sym typeface="Epilogue"/>
              </a:rPr>
              <a:t> among other examples with same target value</a:t>
            </a:r>
            <a:r>
              <a:rPr lang="en" sz="1500">
                <a:solidFill>
                  <a:schemeClr val="dk1"/>
                </a:solidFill>
                <a:latin typeface="Epilogue"/>
                <a:ea typeface="Epilogue"/>
                <a:cs typeface="Epilogue"/>
                <a:sym typeface="Epilogue"/>
              </a:rPr>
              <a:t>.</a:t>
            </a:r>
            <a:endParaRPr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Char char="●"/>
            </a:pPr>
            <a:r>
              <a:rPr lang="en" sz="1500">
                <a:solidFill>
                  <a:schemeClr val="dk1"/>
                </a:solidFill>
                <a:latin typeface="Epilogue"/>
                <a:ea typeface="Epilogue"/>
                <a:cs typeface="Epilogue"/>
                <a:sym typeface="Epilogue"/>
              </a:rPr>
              <a:t>Assign probability </a:t>
            </a:r>
            <a:r>
              <a:rPr i="1" lang="en" sz="1500">
                <a:solidFill>
                  <a:schemeClr val="dk1"/>
                </a:solidFill>
                <a:latin typeface="Epilogue"/>
                <a:ea typeface="Epilogue"/>
                <a:cs typeface="Epilogue"/>
                <a:sym typeface="Epilogue"/>
              </a:rPr>
              <a:t>p</a:t>
            </a:r>
            <a:r>
              <a:rPr baseline="-25000" i="1" lang="en" sz="1500">
                <a:solidFill>
                  <a:schemeClr val="dk1"/>
                </a:solidFill>
                <a:latin typeface="Epilogue"/>
                <a:ea typeface="Epilogue"/>
                <a:cs typeface="Epilogue"/>
                <a:sym typeface="Epilogue"/>
              </a:rPr>
              <a:t>i</a:t>
            </a:r>
            <a:r>
              <a:rPr lang="en" sz="1500">
                <a:solidFill>
                  <a:schemeClr val="dk1"/>
                </a:solidFill>
                <a:latin typeface="Epilogue"/>
                <a:ea typeface="Epilogue"/>
                <a:cs typeface="Epilogue"/>
                <a:sym typeface="Epilogue"/>
              </a:rPr>
              <a:t>, to each possible value </a:t>
            </a:r>
            <a:r>
              <a:rPr i="1" lang="en" sz="1500">
                <a:solidFill>
                  <a:schemeClr val="dk1"/>
                </a:solidFill>
                <a:latin typeface="Epilogue"/>
                <a:ea typeface="Epilogue"/>
                <a:cs typeface="Epilogue"/>
                <a:sym typeface="Epilogue"/>
              </a:rPr>
              <a:t>v</a:t>
            </a:r>
            <a:r>
              <a:rPr baseline="-25000" i="1" lang="en" sz="1500">
                <a:solidFill>
                  <a:schemeClr val="dk1"/>
                </a:solidFill>
                <a:latin typeface="Epilogue"/>
                <a:ea typeface="Epilogue"/>
                <a:cs typeface="Epilogue"/>
                <a:sym typeface="Epilogue"/>
              </a:rPr>
              <a:t>i</a:t>
            </a:r>
            <a:r>
              <a:rPr lang="en" sz="1500">
                <a:solidFill>
                  <a:schemeClr val="dk1"/>
                </a:solidFill>
                <a:latin typeface="Epilogue"/>
                <a:ea typeface="Epilogue"/>
                <a:cs typeface="Epilogue"/>
                <a:sym typeface="Epilogue"/>
              </a:rPr>
              <a:t> of </a:t>
            </a:r>
            <a:r>
              <a:rPr i="1" lang="en" sz="1500">
                <a:solidFill>
                  <a:schemeClr val="dk1"/>
                </a:solidFill>
                <a:latin typeface="Epilogue"/>
                <a:ea typeface="Epilogue"/>
                <a:cs typeface="Epilogue"/>
                <a:sym typeface="Epilogue"/>
              </a:rPr>
              <a:t>A</a:t>
            </a:r>
            <a:r>
              <a:rPr lang="en" sz="1500">
                <a:solidFill>
                  <a:schemeClr val="dk1"/>
                </a:solidFill>
                <a:latin typeface="Epilogue"/>
                <a:ea typeface="Epilogue"/>
                <a:cs typeface="Epilogue"/>
                <a:sym typeface="Epilogue"/>
              </a:rPr>
              <a:t>.</a:t>
            </a:r>
            <a:endParaRPr sz="1500">
              <a:solidFill>
                <a:schemeClr val="dk1"/>
              </a:solidFill>
              <a:latin typeface="Epilogue"/>
              <a:ea typeface="Epilogue"/>
              <a:cs typeface="Epilogue"/>
              <a:sym typeface="Epilogue"/>
            </a:endParaRPr>
          </a:p>
          <a:p>
            <a:pPr indent="-323850" lvl="1" marL="914400" rtl="0" algn="l">
              <a:lnSpc>
                <a:spcPct val="115000"/>
              </a:lnSpc>
              <a:spcBef>
                <a:spcPts val="0"/>
              </a:spcBef>
              <a:spcAft>
                <a:spcPts val="0"/>
              </a:spcAft>
              <a:buClr>
                <a:schemeClr val="dk1"/>
              </a:buClr>
              <a:buSzPts val="1500"/>
              <a:buFont typeface="Epilogue"/>
              <a:buChar char="○"/>
            </a:pPr>
            <a:r>
              <a:rPr lang="en" sz="1500">
                <a:solidFill>
                  <a:schemeClr val="dk1"/>
                </a:solidFill>
                <a:latin typeface="Epilogue"/>
                <a:ea typeface="Epilogue"/>
                <a:cs typeface="Epilogue"/>
                <a:sym typeface="Epilogue"/>
              </a:rPr>
              <a:t>Assign fraction </a:t>
            </a:r>
            <a:r>
              <a:rPr i="1" lang="en" sz="1500">
                <a:solidFill>
                  <a:schemeClr val="dk1"/>
                </a:solidFill>
                <a:latin typeface="Epilogue"/>
                <a:ea typeface="Epilogue"/>
                <a:cs typeface="Epilogue"/>
                <a:sym typeface="Epilogue"/>
              </a:rPr>
              <a:t>p</a:t>
            </a:r>
            <a:r>
              <a:rPr baseline="-25000" i="1" lang="en" sz="1500">
                <a:solidFill>
                  <a:schemeClr val="dk1"/>
                </a:solidFill>
                <a:latin typeface="Epilogue"/>
                <a:ea typeface="Epilogue"/>
                <a:cs typeface="Epilogue"/>
                <a:sym typeface="Epilogue"/>
              </a:rPr>
              <a:t>i</a:t>
            </a:r>
            <a:r>
              <a:rPr lang="en" sz="1500">
                <a:solidFill>
                  <a:schemeClr val="dk1"/>
                </a:solidFill>
                <a:latin typeface="Epilogue"/>
                <a:ea typeface="Epilogue"/>
                <a:cs typeface="Epilogue"/>
                <a:sym typeface="Epilogue"/>
              </a:rPr>
              <a:t> of example to each descendant in tree.</a:t>
            </a:r>
            <a:endParaRPr sz="1500">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rPr lang="en" sz="1500">
                <a:solidFill>
                  <a:schemeClr val="dk1"/>
                </a:solidFill>
                <a:latin typeface="Epilogue"/>
                <a:ea typeface="Epilogue"/>
                <a:cs typeface="Epilogue"/>
                <a:sym typeface="Epilogue"/>
              </a:rPr>
              <a:t>Classify new examples in the same fashion.</a:t>
            </a:r>
            <a:endParaRPr sz="1500">
              <a:solidFill>
                <a:schemeClr val="dk1"/>
              </a:solidFill>
              <a:latin typeface="Epilogue"/>
              <a:ea typeface="Epilogue"/>
              <a:cs typeface="Epilogue"/>
              <a:sym typeface="Epilog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9" name="Google Shape;619;p8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Mejoras C4.5 a ID3</a:t>
            </a:r>
            <a:endParaRPr b="1" sz="3000">
              <a:solidFill>
                <a:srgbClr val="112158"/>
              </a:solidFill>
              <a:latin typeface="Epilogue"/>
              <a:ea typeface="Epilogue"/>
              <a:cs typeface="Epilogue"/>
              <a:sym typeface="Epilogue"/>
            </a:endParaRPr>
          </a:p>
        </p:txBody>
      </p:sp>
      <p:sp>
        <p:nvSpPr>
          <p:cNvPr id="620" name="Google Shape;620;p84"/>
          <p:cNvSpPr txBox="1"/>
          <p:nvPr/>
        </p:nvSpPr>
        <p:spPr>
          <a:xfrm>
            <a:off x="717750" y="1552850"/>
            <a:ext cx="77559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Maneja tanto atributos </a:t>
            </a:r>
            <a:r>
              <a:rPr b="1" lang="en" sz="1600">
                <a:solidFill>
                  <a:schemeClr val="dk2"/>
                </a:solidFill>
                <a:latin typeface="Albert Sans"/>
                <a:ea typeface="Albert Sans"/>
                <a:cs typeface="Albert Sans"/>
                <a:sym typeface="Albert Sans"/>
              </a:rPr>
              <a:t>continuos</a:t>
            </a:r>
            <a:r>
              <a:rPr lang="en" sz="1600">
                <a:solidFill>
                  <a:schemeClr val="dk1"/>
                </a:solidFill>
                <a:latin typeface="Albert Sans"/>
                <a:ea typeface="Albert Sans"/>
                <a:cs typeface="Albert Sans"/>
                <a:sym typeface="Albert Sans"/>
              </a:rPr>
              <a:t> como </a:t>
            </a:r>
            <a:r>
              <a:rPr lang="en" sz="1600">
                <a:solidFill>
                  <a:schemeClr val="dk2"/>
                </a:solidFill>
                <a:latin typeface="Albert Sans"/>
                <a:ea typeface="Albert Sans"/>
                <a:cs typeface="Albert Sans"/>
                <a:sym typeface="Albert Sans"/>
              </a:rPr>
              <a:t>discretos</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C4.5 crea un umbral y, a continuación, divide la lista en aquellos cuyo valor de atributo es superior al umbral y aquellos que son inferiores o iguales a él.</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datos de entrenamiento pueden tener valores de atributo </a:t>
            </a:r>
            <a:r>
              <a:rPr b="1" lang="en" sz="1600">
                <a:solidFill>
                  <a:schemeClr val="dk2"/>
                </a:solidFill>
                <a:latin typeface="Albert Sans"/>
                <a:ea typeface="Albert Sans"/>
                <a:cs typeface="Albert Sans"/>
                <a:sym typeface="Albert Sans"/>
              </a:rPr>
              <a:t>nulos</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C4.5 permite marcar los valores de los atributos como ? para indicar que faltan. Los valores de atributos que faltan simplemente no se utilizan en los cálculos de ganancia y entropía.</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Gestión de atributos con distintos pesos.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Poda de árboles tras su creación.</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C4.5 recorre el árbol una vez creado e intenta eliminar las ramas que no ayudan sustituyéndolas por nodos hoja.</a:t>
            </a:r>
            <a:endParaRPr sz="1500">
              <a:solidFill>
                <a:schemeClr val="dk1"/>
              </a:solidFill>
              <a:latin typeface="Albert Sans"/>
              <a:ea typeface="Albert Sans"/>
              <a:cs typeface="Albert Sans"/>
              <a:sym typeface="Albert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5"/>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 notebook)</a:t>
            </a:r>
            <a:endParaRPr/>
          </a:p>
        </p:txBody>
      </p:sp>
      <p:grpSp>
        <p:nvGrpSpPr>
          <p:cNvPr id="626" name="Google Shape;626;p85"/>
          <p:cNvGrpSpPr/>
          <p:nvPr/>
        </p:nvGrpSpPr>
        <p:grpSpPr>
          <a:xfrm>
            <a:off x="4213310" y="1162256"/>
            <a:ext cx="3569963" cy="2819283"/>
            <a:chOff x="5076775" y="1958876"/>
            <a:chExt cx="3353968" cy="2648707"/>
          </a:xfrm>
        </p:grpSpPr>
        <p:sp>
          <p:nvSpPr>
            <p:cNvPr id="627" name="Google Shape;627;p85"/>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5"/>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9" name="Google Shape;629;p85"/>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630" name="Google Shape;630;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1" name="Google Shape;631;p85">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
        <p:nvSpPr>
          <p:cNvPr id="632" name="Google Shape;632;p85"/>
          <p:cNvSpPr/>
          <p:nvPr/>
        </p:nvSpPr>
        <p:spPr>
          <a:xfrm>
            <a:off x="4384588" y="1371763"/>
            <a:ext cx="3227400" cy="1815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633" name="Google Shape;633;p85">
            <a:hlinkClick r:id="rId6"/>
          </p:cNvPr>
          <p:cNvPicPr preferRelativeResize="0"/>
          <p:nvPr/>
        </p:nvPicPr>
        <p:blipFill>
          <a:blip r:embed="rId5">
            <a:alphaModFix/>
          </a:blip>
          <a:stretch>
            <a:fillRect/>
          </a:stretch>
        </p:blipFill>
        <p:spPr>
          <a:xfrm>
            <a:off x="4460775" y="1371700"/>
            <a:ext cx="3227424" cy="18154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 Libro</a:t>
            </a:r>
            <a:endParaRPr/>
          </a:p>
        </p:txBody>
      </p:sp>
      <p:sp>
        <p:nvSpPr>
          <p:cNvPr id="639" name="Google Shape;639;p86"/>
          <p:cNvSpPr txBox="1"/>
          <p:nvPr/>
        </p:nvSpPr>
        <p:spPr>
          <a:xfrm>
            <a:off x="4813675" y="2473275"/>
            <a:ext cx="3743100" cy="831900"/>
          </a:xfrm>
          <a:prstGeom prst="rect">
            <a:avLst/>
          </a:prstGeom>
          <a:solidFill>
            <a:schemeClr val="accent3"/>
          </a:solid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05.08-Random-Forests.ipynb</a:t>
            </a:r>
            <a:endParaRPr sz="10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000">
                <a:solidFill>
                  <a:schemeClr val="dk1"/>
                </a:solidFill>
                <a:latin typeface="Albert Sans"/>
                <a:ea typeface="Albert Sans"/>
                <a:cs typeface="Albert Sans"/>
                <a:sym typeface="Albert Sans"/>
              </a:rPr>
              <a:t>(primera parte)</a:t>
            </a:r>
            <a:endParaRPr sz="1000">
              <a:solidFill>
                <a:schemeClr val="dk1"/>
              </a:solidFill>
              <a:latin typeface="Albert Sans"/>
              <a:ea typeface="Albert Sans"/>
              <a:cs typeface="Albert Sans"/>
              <a:sym typeface="Albert Sans"/>
            </a:endParaRPr>
          </a:p>
        </p:txBody>
      </p:sp>
      <p:sp>
        <p:nvSpPr>
          <p:cNvPr id="640" name="Google Shape;640;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1" name="Google Shape;641;p86"/>
          <p:cNvPicPr preferRelativeResize="0"/>
          <p:nvPr/>
        </p:nvPicPr>
        <p:blipFill>
          <a:blip r:embed="rId3">
            <a:alphaModFix/>
          </a:blip>
          <a:stretch>
            <a:fillRect/>
          </a:stretch>
        </p:blipFill>
        <p:spPr>
          <a:xfrm>
            <a:off x="900505" y="1980000"/>
            <a:ext cx="1480745" cy="1945500"/>
          </a:xfrm>
          <a:prstGeom prst="rect">
            <a:avLst/>
          </a:prstGeom>
          <a:noFill/>
          <a:ln>
            <a:noFill/>
          </a:ln>
        </p:spPr>
      </p:pic>
      <p:pic>
        <p:nvPicPr>
          <p:cNvPr id="642" name="Google Shape;642;p86">
            <a:hlinkClick r:id="rId4"/>
          </p:cNvPr>
          <p:cNvPicPr preferRelativeResize="0"/>
          <p:nvPr/>
        </p:nvPicPr>
        <p:blipFill rotWithShape="1">
          <a:blip r:embed="rId5">
            <a:alphaModFix/>
          </a:blip>
          <a:srcRect b="0" l="17136" r="16599" t="0"/>
          <a:stretch/>
        </p:blipFill>
        <p:spPr>
          <a:xfrm>
            <a:off x="3103225" y="2432025"/>
            <a:ext cx="1082025" cy="914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6" name="Shape 646"/>
        <p:cNvGrpSpPr/>
        <p:nvPr/>
      </p:nvGrpSpPr>
      <p:grpSpPr>
        <a:xfrm>
          <a:off x="0" y="0"/>
          <a:ext cx="0" cy="0"/>
          <a:chOff x="0" y="0"/>
          <a:chExt cx="0" cy="0"/>
        </a:xfrm>
      </p:grpSpPr>
      <p:sp>
        <p:nvSpPr>
          <p:cNvPr id="647" name="Google Shape;647;p87"/>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648" name="Google Shape;648;p87"/>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649" name="Google Shape;649;p87"/>
          <p:cNvGrpSpPr/>
          <p:nvPr/>
        </p:nvGrpSpPr>
        <p:grpSpPr>
          <a:xfrm>
            <a:off x="4309559" y="2928275"/>
            <a:ext cx="525300" cy="525300"/>
            <a:chOff x="4309559" y="2928275"/>
            <a:chExt cx="525300" cy="525300"/>
          </a:xfrm>
        </p:grpSpPr>
        <p:sp>
          <p:nvSpPr>
            <p:cNvPr id="650" name="Google Shape;650;p87"/>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87"/>
            <p:cNvGrpSpPr/>
            <p:nvPr/>
          </p:nvGrpSpPr>
          <p:grpSpPr>
            <a:xfrm>
              <a:off x="4412298" y="3045942"/>
              <a:ext cx="320315" cy="286423"/>
              <a:chOff x="3824739" y="3890112"/>
              <a:chExt cx="208105" cy="186110"/>
            </a:xfrm>
          </p:grpSpPr>
          <p:sp>
            <p:nvSpPr>
              <p:cNvPr id="652" name="Google Shape;652;p87"/>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7"/>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7"/>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5" name="Google Shape;655;p87"/>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7"/>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7"/>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7"/>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9" name="Google Shape;659;p87"/>
          <p:cNvPicPr preferRelativeResize="0"/>
          <p:nvPr/>
        </p:nvPicPr>
        <p:blipFill>
          <a:blip r:embed="rId3">
            <a:alphaModFix/>
          </a:blip>
          <a:stretch>
            <a:fillRect/>
          </a:stretch>
        </p:blipFill>
        <p:spPr>
          <a:xfrm>
            <a:off x="7687644" y="2368622"/>
            <a:ext cx="743125" cy="923950"/>
          </a:xfrm>
          <a:prstGeom prst="rect">
            <a:avLst/>
          </a:prstGeom>
          <a:noFill/>
          <a:ln>
            <a:noFill/>
          </a:ln>
        </p:spPr>
      </p:pic>
      <p:sp>
        <p:nvSpPr>
          <p:cNvPr id="660" name="Google Shape;660;p87"/>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661" name="Google Shape;661;p87"/>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662" name="Google Shape;662;p87"/>
          <p:cNvGrpSpPr/>
          <p:nvPr/>
        </p:nvGrpSpPr>
        <p:grpSpPr>
          <a:xfrm>
            <a:off x="3267625" y="2928275"/>
            <a:ext cx="525300" cy="525300"/>
            <a:chOff x="3267625" y="2928275"/>
            <a:chExt cx="525300" cy="525300"/>
          </a:xfrm>
        </p:grpSpPr>
        <p:sp>
          <p:nvSpPr>
            <p:cNvPr id="663" name="Google Shape;663;p87"/>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87"/>
            <p:cNvPicPr preferRelativeResize="0"/>
            <p:nvPr/>
          </p:nvPicPr>
          <p:blipFill>
            <a:blip r:embed="rId4">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665" name="Google Shape;665;p87"/>
          <p:cNvPicPr preferRelativeResize="0"/>
          <p:nvPr/>
        </p:nvPicPr>
        <p:blipFill>
          <a:blip r:embed="rId5">
            <a:alphaModFix/>
          </a:blip>
          <a:stretch>
            <a:fillRect/>
          </a:stretch>
        </p:blipFill>
        <p:spPr>
          <a:xfrm>
            <a:off x="5458750" y="3054096"/>
            <a:ext cx="310799" cy="291224"/>
          </a:xfrm>
          <a:prstGeom prst="rect">
            <a:avLst/>
          </a:prstGeom>
          <a:noFill/>
          <a:ln>
            <a:noFill/>
          </a:ln>
        </p:spPr>
      </p:pic>
      <p:sp>
        <p:nvSpPr>
          <p:cNvPr id="666" name="Google Shape;666;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7" name="Google Shape;667;p87"/>
          <p:cNvPicPr preferRelativeResize="0"/>
          <p:nvPr/>
        </p:nvPicPr>
        <p:blipFill>
          <a:blip r:embed="rId6">
            <a:alphaModFix/>
          </a:blip>
          <a:stretch>
            <a:fillRect/>
          </a:stretch>
        </p:blipFill>
        <p:spPr>
          <a:xfrm>
            <a:off x="585885" y="2207626"/>
            <a:ext cx="1308768" cy="124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7"/>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322" name="Google Shape;322;p47"/>
          <p:cNvSpPr txBox="1"/>
          <p:nvPr/>
        </p:nvSpPr>
        <p:spPr>
          <a:xfrm>
            <a:off x="0" y="1094100"/>
            <a:ext cx="6552300" cy="29244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2"/>
                </a:solidFill>
                <a:latin typeface="Albert Sans"/>
                <a:ea typeface="Albert Sans"/>
                <a:cs typeface="Albert Sans"/>
                <a:sym typeface="Albert Sans"/>
              </a:rPr>
              <a:t>son</a:t>
            </a:r>
            <a:r>
              <a:rPr b="1" lang="en" sz="5000">
                <a:solidFill>
                  <a:schemeClr val="accent3"/>
                </a:solidFill>
                <a:latin typeface="Albert Sans"/>
                <a:ea typeface="Albert Sans"/>
                <a:cs typeface="Albert Sans"/>
                <a:sym typeface="Albert Sans"/>
              </a:rPr>
              <a:t>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los </a:t>
            </a:r>
            <a:r>
              <a:rPr b="1" lang="en" sz="5500">
                <a:solidFill>
                  <a:schemeClr val="accent6"/>
                </a:solidFill>
                <a:latin typeface="Albert Sans"/>
                <a:ea typeface="Albert Sans"/>
                <a:cs typeface="Albert Sans"/>
                <a:sym typeface="Albert Sans"/>
              </a:rPr>
              <a:t>Árboles</a:t>
            </a:r>
            <a:r>
              <a:rPr b="1" lang="en" sz="5000">
                <a:solidFill>
                  <a:schemeClr val="accent2"/>
                </a:solidFill>
                <a:latin typeface="Albert Sans"/>
                <a:ea typeface="Albert Sans"/>
                <a:cs typeface="Albert Sans"/>
                <a:sym typeface="Albert Sans"/>
              </a:rPr>
              <a:t> de     </a:t>
            </a:r>
            <a:endParaRPr b="1" sz="5000">
              <a:solidFill>
                <a:schemeClr val="accent2"/>
              </a:solidFill>
              <a:latin typeface="Albert Sans"/>
              <a:ea typeface="Albert Sans"/>
              <a:cs typeface="Albert Sans"/>
              <a:sym typeface="Albert Sans"/>
            </a:endParaRPr>
          </a:p>
          <a:p>
            <a:pPr indent="0" lvl="0" marL="0" rtl="0" algn="l">
              <a:spcBef>
                <a:spcPts val="0"/>
              </a:spcBef>
              <a:spcAft>
                <a:spcPts val="0"/>
              </a:spcAft>
              <a:buNone/>
            </a:pPr>
            <a:r>
              <a:rPr b="1" lang="en" sz="6300">
                <a:solidFill>
                  <a:schemeClr val="lt1"/>
                </a:solidFill>
                <a:latin typeface="Albert Sans"/>
                <a:ea typeface="Albert Sans"/>
                <a:cs typeface="Albert Sans"/>
                <a:sym typeface="Albert Sans"/>
              </a:rPr>
              <a:t>   Decisión</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323" name="Google Shape;32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idx="2" type="subTitle"/>
          </p:nvPr>
        </p:nvSpPr>
        <p:spPr>
          <a:xfrm>
            <a:off x="3413225" y="2004950"/>
            <a:ext cx="23109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modelo jerárquico que utiliza un modelo de decisiones similar a un árbol y sus posibles consecuencias, incluidos los resultados de eventos casuales, los costos de los recursos y la utilidad. Es una forma de mostrar un algoritmo que solo contiene declaraciones de control condicionales.</a:t>
            </a:r>
            <a:endParaRPr sz="1200"/>
          </a:p>
        </p:txBody>
      </p:sp>
      <p:sp>
        <p:nvSpPr>
          <p:cNvPr id="329" name="Google Shape;329;p48"/>
          <p:cNvSpPr txBox="1"/>
          <p:nvPr>
            <p:ph idx="5" type="subTitle"/>
          </p:nvPr>
        </p:nvSpPr>
        <p:spPr>
          <a:xfrm>
            <a:off x="6156095" y="2004955"/>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Son un tipo de algoritmo de aprendizaje supervisado que se utiliza para clasificación. Son modelos de predicción que se construyen a partir de una serie de reglas. Cada regla se divide en dos o más ramas, y cada rama representa un resultado posible.</a:t>
            </a:r>
            <a:endParaRPr sz="1200"/>
          </a:p>
        </p:txBody>
      </p:sp>
      <p:sp>
        <p:nvSpPr>
          <p:cNvPr id="330" name="Google Shape;330;p48"/>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331" name="Google Shape;331;p48"/>
          <p:cNvSpPr txBox="1"/>
          <p:nvPr>
            <p:ph idx="1" type="subTitle"/>
          </p:nvPr>
        </p:nvSpPr>
        <p:spPr>
          <a:xfrm>
            <a:off x="812845" y="2004954"/>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Son un tipo de modelo de aprendizaje automático que se utiliza para tareas de clasificación. Son representaciones gráficas en forma de árbol en las que se toman decisiones basadas en la información contenida en los datos.</a:t>
            </a:r>
            <a:endParaRPr sz="1200"/>
          </a:p>
        </p:txBody>
      </p:sp>
      <p:sp>
        <p:nvSpPr>
          <p:cNvPr id="332" name="Google Shape;332;p48"/>
          <p:cNvSpPr txBox="1"/>
          <p:nvPr>
            <p:ph idx="7" type="subTitle"/>
          </p:nvPr>
        </p:nvSpPr>
        <p:spPr>
          <a:xfrm>
            <a:off x="8128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333" name="Google Shape;333;p48"/>
          <p:cNvSpPr txBox="1"/>
          <p:nvPr>
            <p:ph idx="8" type="subTitle"/>
          </p:nvPr>
        </p:nvSpPr>
        <p:spPr>
          <a:xfrm>
            <a:off x="3488691"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334" name="Google Shape;334;p48"/>
          <p:cNvSpPr txBox="1"/>
          <p:nvPr>
            <p:ph idx="9" type="subTitle"/>
          </p:nvPr>
        </p:nvSpPr>
        <p:spPr>
          <a:xfrm>
            <a:off x="61603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335" name="Google Shape;335;p48"/>
          <p:cNvSpPr txBox="1"/>
          <p:nvPr/>
        </p:nvSpPr>
        <p:spPr>
          <a:xfrm>
            <a:off x="609030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336" name="Google Shape;336;p48"/>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https://en.wikipedia.org/wiki/Decision_tree</a:t>
            </a:r>
            <a:endParaRPr sz="1000">
              <a:solidFill>
                <a:srgbClr val="00C3B1"/>
              </a:solidFill>
            </a:endParaRPr>
          </a:p>
        </p:txBody>
      </p:sp>
      <p:sp>
        <p:nvSpPr>
          <p:cNvPr id="337" name="Google Shape;337;p48"/>
          <p:cNvSpPr txBox="1"/>
          <p:nvPr/>
        </p:nvSpPr>
        <p:spPr>
          <a:xfrm>
            <a:off x="9855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4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Play tennis</a:t>
            </a:r>
            <a:endParaRPr b="1" sz="3000">
              <a:solidFill>
                <a:srgbClr val="112158"/>
              </a:solidFill>
              <a:latin typeface="Epilogue"/>
              <a:ea typeface="Epilogue"/>
              <a:cs typeface="Epilogue"/>
              <a:sym typeface="Epilogue"/>
            </a:endParaRPr>
          </a:p>
        </p:txBody>
      </p:sp>
      <p:pic>
        <p:nvPicPr>
          <p:cNvPr id="344" name="Google Shape;344;p49"/>
          <p:cNvPicPr preferRelativeResize="0"/>
          <p:nvPr/>
        </p:nvPicPr>
        <p:blipFill>
          <a:blip r:embed="rId3">
            <a:alphaModFix/>
          </a:blip>
          <a:stretch>
            <a:fillRect/>
          </a:stretch>
        </p:blipFill>
        <p:spPr>
          <a:xfrm>
            <a:off x="2296424" y="1516700"/>
            <a:ext cx="4551149" cy="2881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0" name="Google Shape;350;p5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3000">
                <a:solidFill>
                  <a:srgbClr val="112158"/>
                </a:solidFill>
                <a:latin typeface="Epilogue"/>
                <a:ea typeface="Epilogue"/>
                <a:cs typeface="Epilogue"/>
                <a:sym typeface="Epilogue"/>
              </a:rPr>
              <a:t>Decision tree</a:t>
            </a:r>
            <a:endParaRPr b="1" i="1" sz="3000">
              <a:solidFill>
                <a:srgbClr val="112158"/>
              </a:solidFill>
              <a:latin typeface="Epilogue"/>
              <a:ea typeface="Epilogue"/>
              <a:cs typeface="Epilogue"/>
              <a:sym typeface="Epilogue"/>
            </a:endParaRPr>
          </a:p>
        </p:txBody>
      </p:sp>
      <p:sp>
        <p:nvSpPr>
          <p:cNvPr id="351" name="Google Shape;351;p5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 </a:t>
            </a:r>
            <a:r>
              <a:rPr b="1" lang="en" sz="1600">
                <a:solidFill>
                  <a:schemeClr val="dk2"/>
                </a:solidFill>
                <a:latin typeface="Albert Sans"/>
                <a:ea typeface="Albert Sans"/>
                <a:cs typeface="Albert Sans"/>
                <a:sym typeface="Albert Sans"/>
              </a:rPr>
              <a:t>árbol de decisión</a:t>
            </a:r>
            <a:r>
              <a:rPr lang="en" sz="1600">
                <a:solidFill>
                  <a:schemeClr val="dk1"/>
                </a:solidFill>
                <a:latin typeface="Albert Sans"/>
                <a:ea typeface="Albert Sans"/>
                <a:cs typeface="Albert Sans"/>
                <a:sym typeface="Albert Sans"/>
              </a:rPr>
              <a:t> representa una función que toma como entrada un vector de valores de atributos y devuelve una "decisión", i.e., un único valor de salida.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valores de entrada y salida pueden ser </a:t>
            </a:r>
            <a:r>
              <a:rPr b="1" lang="en" sz="1600">
                <a:solidFill>
                  <a:schemeClr val="dk1"/>
                </a:solidFill>
                <a:latin typeface="Albert Sans"/>
                <a:ea typeface="Albert Sans"/>
                <a:cs typeface="Albert Sans"/>
                <a:sym typeface="Albert Sans"/>
              </a:rPr>
              <a:t>discretos</a:t>
            </a:r>
            <a:r>
              <a:rPr lang="en" sz="1600">
                <a:solidFill>
                  <a:schemeClr val="dk1"/>
                </a:solidFill>
                <a:latin typeface="Albert Sans"/>
                <a:ea typeface="Albert Sans"/>
                <a:cs typeface="Albert Sans"/>
                <a:sym typeface="Albert Sans"/>
              </a:rPr>
              <a:t> o </a:t>
            </a:r>
            <a:r>
              <a:rPr b="1" lang="en" sz="1600">
                <a:solidFill>
                  <a:schemeClr val="dk1"/>
                </a:solidFill>
                <a:latin typeface="Albert Sans"/>
                <a:ea typeface="Albert Sans"/>
                <a:cs typeface="Albert Sans"/>
                <a:sym typeface="Albert Sans"/>
              </a:rPr>
              <a:t>continuos</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Representación de un árbol de decisión:</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Cada </a:t>
            </a:r>
            <a:r>
              <a:rPr b="1" lang="en" sz="1600">
                <a:solidFill>
                  <a:schemeClr val="dk2"/>
                </a:solidFill>
                <a:latin typeface="Albert Sans"/>
                <a:ea typeface="Albert Sans"/>
                <a:cs typeface="Albert Sans"/>
                <a:sym typeface="Albert Sans"/>
              </a:rPr>
              <a:t>nodo interno</a:t>
            </a:r>
            <a:r>
              <a:rPr lang="en" sz="1600">
                <a:solidFill>
                  <a:schemeClr val="dk1"/>
                </a:solidFill>
                <a:latin typeface="Albert Sans"/>
                <a:ea typeface="Albert Sans"/>
                <a:cs typeface="Albert Sans"/>
                <a:sym typeface="Albert Sans"/>
              </a:rPr>
              <a:t> prueba un atributo</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Cada </a:t>
            </a:r>
            <a:r>
              <a:rPr b="1" lang="en" sz="1600">
                <a:solidFill>
                  <a:schemeClr val="dk2"/>
                </a:solidFill>
                <a:latin typeface="Albert Sans"/>
                <a:ea typeface="Albert Sans"/>
                <a:cs typeface="Albert Sans"/>
                <a:sym typeface="Albert Sans"/>
              </a:rPr>
              <a:t>rama</a:t>
            </a:r>
            <a:r>
              <a:rPr lang="en" sz="1600">
                <a:solidFill>
                  <a:schemeClr val="dk1"/>
                </a:solidFill>
                <a:latin typeface="Albert Sans"/>
                <a:ea typeface="Albert Sans"/>
                <a:cs typeface="Albert Sans"/>
                <a:sym typeface="Albert Sans"/>
              </a:rPr>
              <a:t> corresponde a un valor de atributo</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Cada </a:t>
            </a:r>
            <a:r>
              <a:rPr b="1" lang="en" sz="1600">
                <a:solidFill>
                  <a:schemeClr val="dk2"/>
                </a:solidFill>
                <a:latin typeface="Albert Sans"/>
                <a:ea typeface="Albert Sans"/>
                <a:cs typeface="Albert Sans"/>
                <a:sym typeface="Albert Sans"/>
              </a:rPr>
              <a:t>nodo hoja</a:t>
            </a:r>
            <a:r>
              <a:rPr lang="en" sz="1600">
                <a:solidFill>
                  <a:schemeClr val="dk1"/>
                </a:solidFill>
                <a:latin typeface="Albert Sans"/>
                <a:ea typeface="Albert Sans"/>
                <a:cs typeface="Albert Sans"/>
                <a:sym typeface="Albert Sans"/>
              </a:rPr>
              <a:t> asigna una clasificación</a:t>
            </a:r>
            <a:endParaRPr sz="1600">
              <a:solidFill>
                <a:schemeClr val="dk1"/>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5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¿Cuándo considerar los árboles de decisión?</a:t>
            </a:r>
            <a:endParaRPr b="1" sz="2800">
              <a:solidFill>
                <a:srgbClr val="112158"/>
              </a:solidFill>
              <a:latin typeface="Epilogue"/>
              <a:ea typeface="Epilogue"/>
              <a:cs typeface="Epilogue"/>
              <a:sym typeface="Epilogue"/>
            </a:endParaRPr>
          </a:p>
        </p:txBody>
      </p:sp>
      <p:sp>
        <p:nvSpPr>
          <p:cNvPr id="358" name="Google Shape;358;p5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Instancias descriptibles por pares atributo-valor.</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función objetivo es discreta.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Puede ser necesaria una hipótesis disyuntiva.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Datos de entrenamiento posiblemente ruidosos.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Ejemplos: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Diagnóstico médico.</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Análisis de riesgo de crédito y detección de fraudes.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Predicción de retención de empleados.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Recomendación de productos.</a:t>
            </a:r>
            <a:endParaRPr sz="15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